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259" r:id="rId3"/>
    <p:sldId id="282" r:id="rId4"/>
    <p:sldId id="283" r:id="rId5"/>
    <p:sldId id="260" r:id="rId6"/>
    <p:sldId id="284" r:id="rId7"/>
    <p:sldId id="270" r:id="rId8"/>
    <p:sldId id="280" r:id="rId9"/>
    <p:sldId id="263" r:id="rId10"/>
    <p:sldId id="271" r:id="rId11"/>
    <p:sldId id="285" r:id="rId12"/>
    <p:sldId id="265" r:id="rId13"/>
    <p:sldId id="272" r:id="rId14"/>
    <p:sldId id="281" r:id="rId15"/>
    <p:sldId id="274" r:id="rId16"/>
    <p:sldId id="286" r:id="rId17"/>
    <p:sldId id="287" r:id="rId18"/>
    <p:sldId id="288" r:id="rId19"/>
    <p:sldId id="289" r:id="rId20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1EA88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5A3FBF-FEB3-4CD5-9B38-5A90C3A40673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E19435-C2F4-4CE4-9EF7-6D7BBF17616F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547217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34C81F0-F06B-4D42-960C-3CE36F07419A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2A6800-1022-405D-8B2F-92B2943B070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170636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82A6800-1022-405D-8B2F-92B2943B070D}" type="slidenum">
              <a:rPr lang="cs-CZ" smtClean="0"/>
              <a:pPr/>
              <a:t>12</a:t>
            </a:fld>
            <a:endParaRPr lang="cs-CZ"/>
          </a:p>
        </p:txBody>
      </p:sp>
    </p:spTree>
    <p:extLst>
      <p:ext uri="{BB962C8B-B14F-4D97-AF65-F5344CB8AC3E}">
        <p14:creationId xmlns="" xmlns:p14="http://schemas.microsoft.com/office/powerpoint/2010/main" val="32474031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28" name="Zástupný symbol pro datum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17" name="Zástupný symbol pro zápatí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10" name="Obdélník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bdélník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Obdélník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Přímá spojovací čára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Přímá spojovací čára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Obdélník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a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a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a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Zástupný symbol pro číslo snímku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8" name="Zástupný symbol pro obsah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cs-CZ"/>
          </a:p>
        </p:txBody>
      </p:sp>
      <p:sp>
        <p:nvSpPr>
          <p:cNvPr id="9" name="Obdélník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Přímá spojovací čára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Přímá spojovací čára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Přímá spojovací čára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Obdélník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a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a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a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a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a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Přímá spojovací čára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9" name="Zástupný symbol pro obsah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Zástupný symbol pro obsah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2" name="Zástupný symbol pro text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4" name="Zástupný symbol pro text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6" name="Zástupný symbol pro datum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8" name="Přímá spojovací čára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bdélník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Přímá spojovací čára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a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Zástupný symbol pro obsah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3" name="Zástupný symbol pro zápatí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a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10" name="Přímá spojovací čára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Obdélník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římá spojovací čára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Přímá spojovací čára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Přímá spojovací čára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Zástupný symbol pro datum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římá spojovací čára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Zástupný symbol pro nadpis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4" name="Zástupný symbol pro datum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7EF6789-FD5C-484D-B643-43E770D1A0FF}" type="datetimeFigureOut">
              <a:rPr lang="cs-CZ" smtClean="0"/>
              <a:pPr/>
              <a:t>10.1.2017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Přímá spojovací čára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Přímá spojovací čára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Obdélník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římá spojovací čára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a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Zástupný symbol pro číslo snímku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5A87BE0-4E8B-49B7-9F6E-D020FADB87D8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mailto:hana.splavcova@nuv.cz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rvp.cz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2286000" y="2357430"/>
            <a:ext cx="6172200" cy="1714512"/>
          </a:xfrm>
        </p:spPr>
        <p:txBody>
          <a:bodyPr>
            <a:normAutofit/>
          </a:bodyPr>
          <a:lstStyle/>
          <a:p>
            <a:r>
              <a:rPr lang="cs-CZ" sz="4000" b="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>Dvouleté děti v MŠ</a:t>
            </a:r>
            <a:r>
              <a:rPr lang="cs-CZ" sz="40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  <a:t/>
            </a:r>
            <a:br>
              <a:rPr lang="cs-CZ" sz="4000" b="1" dirty="0" smtClean="0">
                <a:solidFill>
                  <a:schemeClr val="accent1">
                    <a:lumMod val="50000"/>
                  </a:schemeClr>
                </a:solidFill>
                <a:latin typeface="Bookman Old Style" pitchFamily="18" charset="0"/>
              </a:rPr>
            </a:br>
            <a:endParaRPr lang="cs-CZ" sz="4000" dirty="0">
              <a:solidFill>
                <a:schemeClr val="accent1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2428860" y="3571876"/>
            <a:ext cx="6029340" cy="2571768"/>
          </a:xfrm>
        </p:spPr>
        <p:txBody>
          <a:bodyPr>
            <a:noAutofit/>
          </a:bodyPr>
          <a:lstStyle/>
          <a:p>
            <a:pPr algn="r"/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Strakonice, 3. října 2016</a:t>
            </a:r>
            <a:b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/>
            </a:r>
            <a:b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Mgr. Hana </a:t>
            </a:r>
            <a:r>
              <a:rPr lang="cs-CZ" sz="2400" b="0" cap="none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Splavcová</a:t>
            </a:r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, NÚV</a:t>
            </a:r>
            <a:b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</a:br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hlinkClick r:id="rId2"/>
              </a:rPr>
              <a:t>hana.</a:t>
            </a:r>
            <a:r>
              <a:rPr lang="cs-CZ" sz="2400" b="0" cap="none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hlinkClick r:id="rId2"/>
              </a:rPr>
              <a:t>splavcova</a:t>
            </a:r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hlinkClick r:id="rId2"/>
              </a:rPr>
              <a:t>@</a:t>
            </a:r>
            <a:r>
              <a:rPr lang="cs-CZ" sz="2400" b="0" cap="none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hlinkClick r:id="rId2"/>
              </a:rPr>
              <a:t>nuv.cz</a:t>
            </a:r>
            <a:r>
              <a:rPr lang="cs-CZ" sz="2400" b="0" cap="none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 </a:t>
            </a:r>
            <a:endParaRPr lang="cs-CZ" sz="240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  <p:pic>
        <p:nvPicPr>
          <p:cNvPr id="1026" name="Picture 2" descr="C:\Users\uzivatel\Desktop\logolink_MSMT_VVV_hor_barva_c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692696"/>
            <a:ext cx="4610100" cy="1028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</a:rPr>
              <a:t>Podmínky</a:t>
            </a:r>
            <a:endParaRPr lang="cs-CZ" sz="36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spcBef>
                <a:spcPts val="200"/>
              </a:spcBef>
              <a:buFont typeface="Courier New" pitchFamily="49" charset="0"/>
              <a:buChar char="o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Finance</a:t>
            </a:r>
          </a:p>
          <a:p>
            <a:pPr>
              <a:spcBef>
                <a:spcPts val="200"/>
              </a:spcBef>
              <a:buFont typeface="Courier New" pitchFamily="49" charset="0"/>
              <a:buChar char="o"/>
              <a:defRPr/>
            </a:pP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Personál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Počet dětí ve skupině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Vybavení, hygienické požadavky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Náplň činnosti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Jídelníček, pitný režim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Režim dne</a:t>
            </a:r>
          </a:p>
          <a:p>
            <a:pPr>
              <a:spcBef>
                <a:spcPts val="200"/>
              </a:spcBef>
              <a:defRPr/>
            </a:pP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Možnosti – integrace, samostatné třídy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</a:rPr>
              <a:t>Metody a formy vzdělávání</a:t>
            </a:r>
            <a:endParaRPr lang="cs-CZ" sz="36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285992"/>
            <a:ext cx="7467600" cy="4187960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Co je metoda? … Čím?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Co je forma? … Jak?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Proč? 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Jak?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Základní odlišnosti</a:t>
            </a:r>
          </a:p>
          <a:p>
            <a:endParaRPr lang="cs-CZ" dirty="0" smtClean="0"/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7467600" cy="1714512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</a:rPr>
              <a:t>Specifické požadavky pro vzdělávání dětí raného věku 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  <a:t/>
            </a:r>
            <a:br>
              <a:rPr lang="cs-CZ" sz="36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</a:rPr>
            </a:br>
            <a:endParaRPr lang="cs-CZ" sz="3600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286280"/>
          </a:xfrm>
        </p:spPr>
        <p:txBody>
          <a:bodyPr>
            <a:normAutofit lnSpcReduction="10000"/>
          </a:bodyPr>
          <a:lstStyle/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Pohybové, hudební, výtvarné činnosti přizpůsobené psychomotorickému vývoji dítěte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Možnost využití tvořivé dramatiky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Skupinové</a:t>
            </a: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, individuální i frontální činnosti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Nácvik </a:t>
            </a:r>
            <a:r>
              <a:rPr lang="cs-CZ" kern="0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sebeobsluhy</a:t>
            </a: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, hygieny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Denní režim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Stravování 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Oblékání, hygiena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Vybavení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Pomůcky, hračky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endParaRPr lang="cs-CZ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7467600" cy="1071570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</a:rPr>
              <a:t>Spolupráce s rodiči</a:t>
            </a:r>
            <a:br>
              <a:rPr lang="cs-CZ" sz="3600" dirty="0" smtClean="0">
                <a:solidFill>
                  <a:srgbClr val="00B050"/>
                </a:solidFill>
                <a:latin typeface="Bookman Old Style" pitchFamily="18" charset="0"/>
              </a:rPr>
            </a:br>
            <a:endParaRPr lang="cs-CZ" sz="36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928802"/>
            <a:ext cx="7467600" cy="4286280"/>
          </a:xfrm>
        </p:spPr>
        <p:txBody>
          <a:bodyPr>
            <a:normAutofit/>
          </a:bodyPr>
          <a:lstStyle/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Potřeby rodičů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Potřeby společnosti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Evropská unie</a:t>
            </a:r>
          </a:p>
          <a:p>
            <a:pPr>
              <a:spcBef>
                <a:spcPts val="200"/>
              </a:spcBef>
              <a:buNone/>
              <a:defRPr/>
            </a:pP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Vzájemná komunikace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Partnerství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Profesionalita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Požadavky na ředitelku (učitelku) mateřské školy</a:t>
            </a:r>
          </a:p>
          <a:p>
            <a:pPr>
              <a:spcBef>
                <a:spcPts val="200"/>
              </a:spcBef>
              <a:buFont typeface="Courier New" pitchFamily="49" charset="0"/>
              <a:buChar char="o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Courier New" pitchFamily="49" charset="0"/>
              <a:buChar char="o"/>
              <a:defRPr/>
            </a:pP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z="3600" dirty="0" smtClean="0">
                <a:solidFill>
                  <a:srgbClr val="00B050"/>
                </a:solidFill>
              </a:rPr>
              <a:t>Nezapomeňte</a:t>
            </a:r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Děti potřebují nejvíce jistotu, bezpečí, pravidla, pravidelnost, řád. 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Nikdy nemluvíme o dítěti před dítětem (pozitivně ani negativně).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Netrestáme děti se zpožděním a nechceme to po rodičích.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Dáváme dětem dostatek prostoru pro vlastní tvorbu a hru.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</a:rPr>
              <a:t>Nikdy nepřesvědčujeme všechny děti naráz.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cs-CZ" sz="3600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cs-CZ" dirty="0" smtClean="0"/>
              <a:t> </a:t>
            </a:r>
            <a:r>
              <a:rPr lang="cs-CZ" sz="4800" dirty="0" smtClean="0">
                <a:solidFill>
                  <a:srgbClr val="00B050"/>
                </a:solidFill>
                <a:latin typeface="Bookman Old Style" pitchFamily="18" charset="0"/>
              </a:rPr>
              <a:t>Není důležitý výsledek, ale proces.</a:t>
            </a:r>
            <a:endParaRPr lang="cs-CZ" sz="48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Děkuji za pozornost</a:t>
            </a:r>
            <a:endParaRPr lang="cs-CZ" dirty="0"/>
          </a:p>
        </p:txBody>
      </p:sp>
      <p:pic>
        <p:nvPicPr>
          <p:cNvPr id="1026" name="Picture 2" descr="http://obchod.portal.cz/pictureprovider.aspx?z=700&amp;path=c:/ABRAESHOP/web/userdata/images/storecards/9788026210429/9788026210429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1551" y="2143116"/>
            <a:ext cx="2340398" cy="378621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raabe.cz/Files/Produkty/Obalka-2D_mala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4" y="2143116"/>
            <a:ext cx="2500330" cy="385765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56776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Použitá literatura a informační zdroje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Zástupný symbol pro obsah 6"/>
          <p:cNvSpPr>
            <a:spLocks noGrp="1"/>
          </p:cNvSpPr>
          <p:nvPr>
            <p:ph sz="quarter" idx="1"/>
          </p:nvPr>
        </p:nvSpPr>
        <p:spPr>
          <a:xfrm>
            <a:off x="457200" y="1428736"/>
            <a:ext cx="7467600" cy="5214974"/>
          </a:xfrm>
        </p:spPr>
        <p:txBody>
          <a:bodyPr>
            <a:normAutofit fontScale="62500" lnSpcReduction="20000"/>
          </a:bodyPr>
          <a:lstStyle/>
          <a:p>
            <a:r>
              <a:rPr lang="cs-CZ" sz="3200" dirty="0" smtClean="0"/>
              <a:t>BĚLINOVÁ, L. a kol.: </a:t>
            </a:r>
            <a:r>
              <a:rPr lang="cs-CZ" sz="3200" i="1" dirty="0" smtClean="0"/>
              <a:t>Metodika výchovné práce v jeslích a mateřských školách</a:t>
            </a:r>
            <a:r>
              <a:rPr lang="cs-CZ" sz="3200" dirty="0" smtClean="0"/>
              <a:t>. Státní pedagogické nakladatelství, Praha 1986, publikace č. 14-577-86 </a:t>
            </a:r>
          </a:p>
          <a:p>
            <a:r>
              <a:rPr lang="cs-CZ" sz="3200" dirty="0" smtClean="0"/>
              <a:t>BĚLINOVÁ, L., a kol.: </a:t>
            </a:r>
            <a:r>
              <a:rPr lang="cs-CZ" sz="3200" i="1" dirty="0" smtClean="0"/>
              <a:t>Program výchovné práce pro jesle a mateřské školy.</a:t>
            </a:r>
            <a:r>
              <a:rPr lang="cs-CZ" sz="3200" dirty="0" smtClean="0"/>
              <a:t>Státní pedagogické nakladatelství, Praha 1986</a:t>
            </a:r>
          </a:p>
          <a:p>
            <a:r>
              <a:rPr lang="cs-CZ" sz="3200" dirty="0" smtClean="0"/>
              <a:t>ČÁP, J., MAREŠ, J.: </a:t>
            </a:r>
            <a:r>
              <a:rPr lang="cs-CZ" sz="3200" i="1" dirty="0" smtClean="0"/>
              <a:t>Psychologie pro učitele</a:t>
            </a:r>
            <a:r>
              <a:rPr lang="cs-CZ" sz="3200" dirty="0" smtClean="0"/>
              <a:t>. Portál, s.r.o., Praha 2001,  ISBN 80-7178-463-X </a:t>
            </a:r>
          </a:p>
          <a:p>
            <a:r>
              <a:rPr lang="cs-CZ" sz="3200" dirty="0" smtClean="0"/>
              <a:t>DOBERSKÝ, P.: </a:t>
            </a:r>
            <a:r>
              <a:rPr lang="cs-CZ" sz="3200" i="1" dirty="0" smtClean="0"/>
              <a:t>Dietní systém pro nemocnice</a:t>
            </a:r>
            <a:r>
              <a:rPr lang="cs-CZ" sz="3200" dirty="0" smtClean="0"/>
              <a:t>. Státní zdravotnické nakladatelství, Praha 1968</a:t>
            </a:r>
          </a:p>
          <a:p>
            <a:r>
              <a:rPr lang="cs-CZ" sz="3200" dirty="0" smtClean="0"/>
              <a:t>HAŠKOVÁ, H., SAXONBERG, S., MUDRÁK, J.: </a:t>
            </a:r>
            <a:r>
              <a:rPr lang="cs-CZ" sz="3200" i="1" dirty="0" smtClean="0"/>
              <a:t>Péče o nejmenší. Boření mýtů. </a:t>
            </a:r>
            <a:r>
              <a:rPr lang="cs-CZ" sz="3200" dirty="0" smtClean="0"/>
              <a:t>Praha: SLON, 2012. ISBN 978-80-7330-228-3.</a:t>
            </a:r>
          </a:p>
          <a:p>
            <a:r>
              <a:rPr lang="cs-CZ" sz="3200" dirty="0" smtClean="0"/>
              <a:t>HELUS, Z.: </a:t>
            </a:r>
            <a:r>
              <a:rPr lang="cs-CZ" sz="3200" i="1" dirty="0" smtClean="0"/>
              <a:t>Vyznat se v dětech</a:t>
            </a:r>
            <a:r>
              <a:rPr lang="cs-CZ" sz="3200" dirty="0" smtClean="0"/>
              <a:t>, Státní pedagogické nakladatelství. Praha 1987,  publikace č. 4-31-23/2 </a:t>
            </a:r>
          </a:p>
          <a:p>
            <a:r>
              <a:rPr lang="cs-CZ" sz="3200" dirty="0" smtClean="0"/>
              <a:t>JONÁŠOVÁ, K., FRÝDLOVÁ, P., SVOBODOVÁ, L.: </a:t>
            </a:r>
            <a:r>
              <a:rPr lang="cs-CZ" sz="3200" i="1" dirty="0" smtClean="0"/>
              <a:t>Mateřská dovolená, nebo rodičovský čas?.</a:t>
            </a:r>
            <a:r>
              <a:rPr lang="cs-CZ" sz="3200" dirty="0" smtClean="0"/>
              <a:t> </a:t>
            </a:r>
            <a:r>
              <a:rPr lang="cs-CZ" sz="3200" dirty="0" err="1" smtClean="0"/>
              <a:t>Gender</a:t>
            </a:r>
            <a:r>
              <a:rPr lang="cs-CZ" sz="3200" dirty="0" smtClean="0"/>
              <a:t> </a:t>
            </a:r>
            <a:r>
              <a:rPr lang="cs-CZ" sz="3200" dirty="0" err="1" smtClean="0"/>
              <a:t>Studies</a:t>
            </a:r>
            <a:r>
              <a:rPr lang="cs-CZ" sz="3200" dirty="0" smtClean="0"/>
              <a:t>, o.p.s., Praha 2012, ISBN 978-80-86520-47-6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Použitá literatura a informační zdroje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Kolektiv autorů: </a:t>
            </a:r>
            <a:r>
              <a:rPr lang="cs-CZ" i="1" dirty="0" smtClean="0"/>
              <a:t>Klíč k jeslím. </a:t>
            </a:r>
            <a:r>
              <a:rPr lang="cs-CZ" dirty="0" smtClean="0"/>
              <a:t>Praha:</a:t>
            </a:r>
            <a:r>
              <a:rPr lang="cs-CZ" dirty="0" err="1" smtClean="0"/>
              <a:t>GenderStudies</a:t>
            </a:r>
            <a:r>
              <a:rPr lang="cs-CZ" dirty="0" smtClean="0"/>
              <a:t>, o.  p.  s., 2007. ISBN 978-80-86520-22-3.</a:t>
            </a:r>
          </a:p>
          <a:p>
            <a:r>
              <a:rPr lang="cs-CZ" dirty="0" smtClean="0"/>
              <a:t>KOŤÁTKOVÁ, S.: </a:t>
            </a:r>
            <a:r>
              <a:rPr lang="cs-CZ" i="1" dirty="0" smtClean="0"/>
              <a:t>Dítě a mateřská škola</a:t>
            </a:r>
            <a:r>
              <a:rPr lang="cs-CZ" dirty="0" smtClean="0"/>
              <a:t>.</a:t>
            </a:r>
            <a:r>
              <a:rPr lang="cs-CZ" dirty="0" err="1" smtClean="0"/>
              <a:t>GradaPublishing</a:t>
            </a:r>
            <a:r>
              <a:rPr lang="cs-CZ" dirty="0" smtClean="0"/>
              <a:t>, a.s., Praha 2008,  ISBN 978-80-247-1568-1 </a:t>
            </a:r>
          </a:p>
          <a:p>
            <a:r>
              <a:rPr lang="cs-CZ" dirty="0" smtClean="0"/>
              <a:t>KROPÁČKOVÁ, J., SPLAVCOVÁ, H.: </a:t>
            </a:r>
            <a:r>
              <a:rPr lang="cs-CZ" i="1" dirty="0" smtClean="0"/>
              <a:t>Dvouleté děti v předškolním vzdělávání</a:t>
            </a:r>
            <a:r>
              <a:rPr lang="cs-CZ" dirty="0" smtClean="0"/>
              <a:t>. RAABE, Praha 2016</a:t>
            </a:r>
          </a:p>
          <a:p>
            <a:r>
              <a:rPr lang="cs-CZ" dirty="0" smtClean="0"/>
              <a:t>KROPÁČKOVÁ, J.: </a:t>
            </a:r>
            <a:r>
              <a:rPr lang="cs-CZ" i="1" dirty="0" smtClean="0"/>
              <a:t>Dvouleté děti v mateřské škole – problém, či nutnost?. </a:t>
            </a:r>
            <a:r>
              <a:rPr lang="cs-CZ" dirty="0" smtClean="0"/>
              <a:t>zdroj in Poradce ředitelky mateřské školy č. 4, ročník II, s. 18 – 19, ISSN 1804-9745 </a:t>
            </a:r>
          </a:p>
          <a:p>
            <a:r>
              <a:rPr lang="cs-CZ" dirty="0" smtClean="0"/>
              <a:t>KROPÁČKOVÁ, J.: </a:t>
            </a:r>
            <a:r>
              <a:rPr lang="cs-CZ" i="1" dirty="0" smtClean="0"/>
              <a:t>Specifika práce s dvouletými dětmi v mateřské škole. </a:t>
            </a:r>
            <a:r>
              <a:rPr lang="cs-CZ" dirty="0" smtClean="0"/>
              <a:t>Dostupné na: </a:t>
            </a:r>
            <a:r>
              <a:rPr lang="cs-CZ" u="sng" dirty="0" smtClean="0">
                <a:hlinkClick r:id="rId2"/>
              </a:rPr>
              <a:t>www.</a:t>
            </a:r>
            <a:r>
              <a:rPr lang="cs-CZ" u="sng" dirty="0" err="1" smtClean="0">
                <a:hlinkClick r:id="rId2"/>
              </a:rPr>
              <a:t>rvp.cz</a:t>
            </a:r>
            <a:endParaRPr lang="cs-CZ" dirty="0" smtClean="0"/>
          </a:p>
          <a:p>
            <a:r>
              <a:rPr lang="cs-CZ" dirty="0" smtClean="0"/>
              <a:t>MATĚJČEK, Z.: </a:t>
            </a:r>
            <a:r>
              <a:rPr lang="cs-CZ" i="1" dirty="0" smtClean="0"/>
              <a:t>Co děti nejvíc potřebují</a:t>
            </a:r>
            <a:r>
              <a:rPr lang="cs-CZ" dirty="0" smtClean="0"/>
              <a:t>. Portál, s.r.o., Praha 2008, ISBN 978-80-7367-504-2 </a:t>
            </a:r>
          </a:p>
          <a:p>
            <a:r>
              <a:rPr lang="cs-CZ" dirty="0" smtClean="0"/>
              <a:t>MATĚJČEK, Z.: </a:t>
            </a:r>
            <a:r>
              <a:rPr lang="cs-CZ" i="1" dirty="0" smtClean="0"/>
              <a:t>Co, kdy a jak ve výchově dětí</a:t>
            </a:r>
            <a:r>
              <a:rPr lang="cs-CZ" dirty="0" smtClean="0"/>
              <a:t>. Portál, s.r.o., Praha 2007,  ISBN 978-80-7367-325-3 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chemeClr val="accent6">
                    <a:lumMod val="50000"/>
                  </a:schemeClr>
                </a:solidFill>
              </a:rPr>
              <a:t>Použitá literatura a informační zdroje</a:t>
            </a:r>
            <a:endParaRPr lang="cs-CZ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 smtClean="0"/>
              <a:t>OPRAVILOVÁ, E., GEBHARTOVÁ, V.: </a:t>
            </a:r>
            <a:r>
              <a:rPr lang="cs-CZ" i="1" dirty="0" smtClean="0"/>
              <a:t>Léto v mateřské škole</a:t>
            </a:r>
            <a:r>
              <a:rPr lang="cs-CZ" dirty="0" smtClean="0"/>
              <a:t>. Portál, s.r.o., Praha 1998,  ISBN 80-7178-245-9 </a:t>
            </a:r>
          </a:p>
          <a:p>
            <a:r>
              <a:rPr lang="cs-CZ" dirty="0" smtClean="0"/>
              <a:t>OPRAVILOVÁ, E., GEBHARTOVÁ, V.:  </a:t>
            </a:r>
            <a:r>
              <a:rPr lang="cs-CZ" i="1" dirty="0" smtClean="0"/>
              <a:t>Zima v mateřské škole. </a:t>
            </a:r>
            <a:r>
              <a:rPr lang="cs-CZ" dirty="0" smtClean="0"/>
              <a:t>Portál, s.r.o., Praha 1998,  ISBN 80-7178-268-8  </a:t>
            </a:r>
          </a:p>
          <a:p>
            <a:r>
              <a:rPr lang="cs-CZ" dirty="0" smtClean="0"/>
              <a:t>SPLAVCOVÁ, H., KROPÁČKOVÁ, J.: </a:t>
            </a:r>
            <a:r>
              <a:rPr lang="cs-CZ" i="1" dirty="0" smtClean="0"/>
              <a:t>Vzdělávání dětí od dvou let v MŠ. </a:t>
            </a:r>
            <a:r>
              <a:rPr lang="cs-CZ" dirty="0" smtClean="0"/>
              <a:t>Portál. Praha 2016</a:t>
            </a:r>
          </a:p>
          <a:p>
            <a:r>
              <a:rPr lang="cs-CZ" dirty="0" smtClean="0"/>
              <a:t>SPLAVCOVÁ, H.: </a:t>
            </a:r>
            <a:r>
              <a:rPr lang="cs-CZ" i="1" dirty="0" smtClean="0"/>
              <a:t>Podmínky vzdělávání dvouletých dětí v mateřských školách. </a:t>
            </a:r>
            <a:r>
              <a:rPr lang="cs-CZ" dirty="0" smtClean="0"/>
              <a:t>Diplomová práce. Praha, 2015</a:t>
            </a:r>
          </a:p>
          <a:p>
            <a:r>
              <a:rPr lang="cs-CZ" dirty="0" smtClean="0"/>
              <a:t>SPLAVCOVÁ, H.: </a:t>
            </a:r>
            <a:r>
              <a:rPr lang="cs-CZ" i="1" dirty="0" smtClean="0"/>
              <a:t>Specifika práce s dětmi v jeslích </a:t>
            </a:r>
            <a:r>
              <a:rPr lang="cs-CZ" i="1" dirty="0" err="1" smtClean="0"/>
              <a:t>Řásnovka</a:t>
            </a:r>
            <a:r>
              <a:rPr lang="cs-CZ" i="1" dirty="0" smtClean="0"/>
              <a:t>. </a:t>
            </a:r>
            <a:r>
              <a:rPr lang="cs-CZ" dirty="0" smtClean="0"/>
              <a:t>Bakalářská práce. Praha, 2013</a:t>
            </a:r>
          </a:p>
          <a:p>
            <a:r>
              <a:rPr lang="cs-CZ" dirty="0" smtClean="0"/>
              <a:t>SYSLOVÁ, Z., BORKOVCOVÁ, I., PRŮCHA, J.: </a:t>
            </a:r>
            <a:r>
              <a:rPr lang="cs-CZ" i="1" dirty="0" smtClean="0"/>
              <a:t>Péče a vzdělávání dětí v raném věku. </a:t>
            </a:r>
            <a:r>
              <a:rPr lang="cs-CZ" dirty="0" smtClean="0"/>
              <a:t>Praha: </a:t>
            </a:r>
            <a:r>
              <a:rPr lang="cs-CZ" dirty="0" err="1" smtClean="0"/>
              <a:t>WoltersKluwer</a:t>
            </a:r>
            <a:r>
              <a:rPr lang="cs-CZ" dirty="0" smtClean="0"/>
              <a:t> ČR, a. s., 2014. ISBN 978-80-7478-354-8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7467600" cy="1143008"/>
          </a:xfrm>
        </p:spPr>
        <p:txBody>
          <a:bodyPr>
            <a:normAutofit/>
          </a:bodyPr>
          <a:lstStyle/>
          <a:p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cs typeface="Arial" pitchFamily="34" charset="0"/>
              </a:rPr>
              <a:t>Program dne</a:t>
            </a:r>
            <a:r>
              <a:rPr lang="cs-CZ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785926"/>
            <a:ext cx="7467600" cy="4688026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Pohled na dítě v průběhu času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Historie institucionálního vzdělávání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Dvouleté dítě z pohledu psychologů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Jaké vlastně je dvouleté dítě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Dvouleté dítě v mateřské škole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Specifické požadavky pro vzdělávání dětí raného věku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Spolupráce s rodinou</a:t>
            </a:r>
          </a:p>
          <a:p>
            <a:pPr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Praktické ukázky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Diskuse </a:t>
            </a:r>
          </a:p>
          <a:p>
            <a:pPr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7467600" cy="785818"/>
          </a:xfrm>
        </p:spPr>
        <p:txBody>
          <a:bodyPr>
            <a:normAutofit fontScale="90000"/>
          </a:bodyPr>
          <a:lstStyle/>
          <a:p>
            <a:r>
              <a:rPr lang="cs-CZ" sz="40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cs typeface="Arial" pitchFamily="34" charset="0"/>
              </a:rPr>
              <a:t>Něco z historie</a:t>
            </a:r>
            <a:r>
              <a:rPr lang="cs-CZ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Starověk  a středověk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Empirismus – </a:t>
            </a:r>
            <a:r>
              <a:rPr lang="cs-CZ" kern="0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Bacon</a:t>
            </a: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, Look</a:t>
            </a:r>
          </a:p>
          <a:p>
            <a:pPr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Nativismus – Rousseau, Tolstoj, </a:t>
            </a:r>
            <a:r>
              <a:rPr lang="cs-CZ" kern="0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Erikson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Jan Ámos Komenský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Vzdělávací cíle: poznat sebe, ovládat sebe, povznést se k bohu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Zásady: názornost, aktivnost, soustavnost a systematičnost, trvalost, přiměřenost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85794"/>
            <a:ext cx="7467600" cy="785818"/>
          </a:xfrm>
        </p:spPr>
        <p:txBody>
          <a:bodyPr>
            <a:normAutofit fontScale="90000"/>
          </a:bodyPr>
          <a:lstStyle/>
          <a:p>
            <a:r>
              <a:rPr lang="cs-CZ" sz="40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cs typeface="Arial" pitchFamily="34" charset="0"/>
              </a:rPr>
              <a:t>Něco z historie</a:t>
            </a:r>
            <a:r>
              <a:rPr lang="cs-CZ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214422"/>
            <a:ext cx="7615262" cy="5643578"/>
          </a:xfrm>
        </p:spPr>
        <p:txBody>
          <a:bodyPr>
            <a:normAutofit fontScale="92500"/>
          </a:bodyPr>
          <a:lstStyle/>
          <a:p>
            <a:pPr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1832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První opatrovna Na Hrádku – </a:t>
            </a:r>
            <a:r>
              <a:rPr lang="cs-CZ" kern="0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J.V.Svoboda</a:t>
            </a: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</a:t>
            </a:r>
          </a:p>
          <a:p>
            <a:pPr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1869,1872 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Nový školský </a:t>
            </a: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zákon</a:t>
            </a: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a novela,vymezující </a:t>
            </a: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mateřskou školu jako výchovně vzdělávací instituci pro děti od tří let. Jesle a opatrovny (do r. 1934) pečující instituce.</a:t>
            </a:r>
          </a:p>
          <a:p>
            <a:pPr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1900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Ellen</a:t>
            </a: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cs-CZ" kern="0" dirty="0" err="1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Kelyová</a:t>
            </a: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, Století dítěte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Hnutí za novou výchovu, alternativní směry</a:t>
            </a:r>
          </a:p>
          <a:p>
            <a:pPr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1963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Osnovy výchovné práce pro jesle a mateřské školy</a:t>
            </a:r>
          </a:p>
          <a:p>
            <a:pPr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1967 (1984)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Program výchovné práce pro jesle a mateřské školy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7467600" cy="1214446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  <a:t>Z historie do současnosti</a:t>
            </a:r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cs typeface="Arial" pitchFamily="34" charset="0"/>
              </a:rPr>
              <a:t/>
            </a:r>
            <a:br>
              <a:rPr lang="cs-CZ" sz="36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cs typeface="Arial" pitchFamily="34" charset="0"/>
              </a:rPr>
            </a:br>
            <a:endParaRPr lang="cs-CZ" sz="3600" dirty="0">
              <a:solidFill>
                <a:schemeClr val="accent6">
                  <a:lumMod val="50000"/>
                </a:schemeClr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1357298"/>
            <a:ext cx="7467600" cy="5500702"/>
          </a:xfrm>
        </p:spPr>
        <p:txBody>
          <a:bodyPr>
            <a:normAutofit fontScale="85000" lnSpcReduction="20000"/>
          </a:bodyPr>
          <a:lstStyle/>
          <a:p>
            <a:pPr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2004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RVP </a:t>
            </a:r>
            <a:r>
              <a:rPr lang="cs-CZ" sz="2800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PV, školský zákon, vyhláška č. 14/2004 Sb.</a:t>
            </a:r>
            <a:endParaRPr lang="cs-CZ" sz="2800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2014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Změna zákona o zdravotnických zařízeních</a:t>
            </a:r>
          </a:p>
          <a:p>
            <a:pPr>
              <a:defRPr/>
            </a:pPr>
            <a:r>
              <a:rPr lang="cs-CZ" sz="2800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2015 – 2016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sz="2800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Novela školského zákona č. 82/2015 Sb. a č.172/2016 Sb., vyhláška č. 27/2016 Sb., novela vyhlášky č. 280/2016 Sb.</a:t>
            </a:r>
          </a:p>
          <a:p>
            <a:pPr>
              <a:defRPr/>
            </a:pPr>
            <a:endParaRPr lang="cs-CZ" sz="2800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Další možnosti</a:t>
            </a:r>
            <a:endParaRPr lang="cs-CZ" sz="2800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Volná živnost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Vázaná živnost</a:t>
            </a: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sz="2800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Chůvy</a:t>
            </a:r>
            <a:endParaRPr lang="cs-CZ" sz="2800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</a:endParaRPr>
          </a:p>
          <a:p>
            <a:pPr>
              <a:spcBef>
                <a:spcPts val="200"/>
              </a:spcBef>
              <a:buFont typeface="Wingdings" pitchFamily="2" charset="2"/>
              <a:buChar char="q"/>
              <a:defRPr/>
            </a:pPr>
            <a:r>
              <a:rPr lang="cs-CZ" sz="2800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Dětské skupiny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857256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chemeClr val="accent6">
                    <a:lumMod val="50000"/>
                  </a:schemeClr>
                </a:solidFill>
                <a:latin typeface="Bookman Old Style" pitchFamily="18" charset="0"/>
                <a:cs typeface="Arial" pitchFamily="34" charset="0"/>
              </a:rPr>
              <a:t>Jaké vlastně je dvouleté dítě?</a:t>
            </a:r>
            <a:r>
              <a:rPr lang="cs-CZ" sz="3600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cs-CZ" sz="3600" dirty="0" smtClean="0">
                <a:solidFill>
                  <a:srgbClr val="32C4C4"/>
                </a:solidFill>
                <a:latin typeface="Arial" pitchFamily="34" charset="0"/>
                <a:cs typeface="Arial" pitchFamily="34" charset="0"/>
              </a:rPr>
            </a:br>
            <a:endParaRPr lang="cs-CZ" sz="36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S. </a:t>
            </a:r>
            <a:r>
              <a:rPr lang="cs-CZ" kern="0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Freud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Anální období</a:t>
            </a:r>
          </a:p>
          <a:p>
            <a:pPr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E. </a:t>
            </a:r>
            <a:r>
              <a:rPr lang="cs-CZ" kern="0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Erikson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Autonomie X stud</a:t>
            </a:r>
          </a:p>
          <a:p>
            <a:pPr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J. </a:t>
            </a:r>
            <a:r>
              <a:rPr lang="cs-CZ" kern="0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Piaget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Symbolické a </a:t>
            </a:r>
            <a:r>
              <a:rPr lang="cs-CZ" kern="0" dirty="0" err="1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předpojmové</a:t>
            </a: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myšlení</a:t>
            </a:r>
          </a:p>
          <a:p>
            <a:pPr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Z. Matějček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Teorie psychické deprivace – základní psychické </a:t>
            </a: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potřeby</a:t>
            </a:r>
          </a:p>
          <a:p>
            <a:pPr>
              <a:buFont typeface="Courier New" pitchFamily="49" charset="0"/>
              <a:buChar char="o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Nová teorie 2002 na základě Listiny lidských práv a svobod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7467600" cy="1000132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  <a:t>Jaké vlastně je dvouleté dítě?</a:t>
            </a:r>
            <a:b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</a:br>
            <a:endParaRPr lang="cs-CZ" sz="36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000240"/>
            <a:ext cx="7467600" cy="4286280"/>
          </a:xfrm>
        </p:spPr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Vymezuje se vůči okolí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Osamostatňuje se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Aktivně a rádo komunikuje s lidmi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Vyhledává společnost</a:t>
            </a:r>
          </a:p>
          <a:p>
            <a:pPr>
              <a:defRPr/>
            </a:pP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Silný rozvoj jemné a hrubé motoriky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Velký pokrok ve hře</a:t>
            </a: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Paměť</a:t>
            </a:r>
          </a:p>
          <a:p>
            <a:pPr>
              <a:buFont typeface="Wingdings" pitchFamily="2" charset="2"/>
              <a:buChar char="q"/>
              <a:defRPr/>
            </a:pPr>
            <a:endParaRPr lang="cs-CZ" kern="0" dirty="0" smtClean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Potřeby dítěte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71472" y="571480"/>
            <a:ext cx="7467600" cy="1571636"/>
          </a:xfrm>
        </p:spPr>
        <p:txBody>
          <a:bodyPr>
            <a:noAutofit/>
          </a:bodyPr>
          <a:lstStyle/>
          <a:p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  <a:t>Proč dvouleté děti patří </a:t>
            </a:r>
            <a:b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</a:br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  <a:t>do mateřské školy?</a:t>
            </a:r>
            <a:b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</a:br>
            <a:endParaRPr lang="cs-CZ" sz="3600" dirty="0">
              <a:solidFill>
                <a:srgbClr val="00B050"/>
              </a:solidFill>
              <a:latin typeface="Bookman Old Style" pitchFamily="18" charset="0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457200" y="2428868"/>
            <a:ext cx="7467600" cy="385765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  <a:defRPr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Dítě má právo na zabezpečení kvalitního vzdělávání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Co je do dítěte vloženo v raném věku, má velký význam pro celý život</a:t>
            </a:r>
          </a:p>
          <a:p>
            <a:pPr>
              <a:buFont typeface="Wingdings" pitchFamily="2" charset="2"/>
              <a:buChar char="q"/>
            </a:pP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Mnohé děti se poprvé setkávají s pravidly, pravidelností a řádem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  <a:defRPr/>
            </a:pPr>
            <a:r>
              <a:rPr lang="cs-CZ" kern="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  <a:cs typeface="Arial" pitchFamily="34" charset="0"/>
              </a:rPr>
              <a:t> </a:t>
            </a:r>
            <a:r>
              <a:rPr lang="cs-CZ" dirty="0" smtClean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rPr>
              <a:t>Socializace</a:t>
            </a:r>
            <a:endParaRPr lang="cs-CZ" kern="0" dirty="0">
              <a:solidFill>
                <a:schemeClr val="accent1">
                  <a:lumMod val="75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>
              <a:buNone/>
              <a:defRPr/>
            </a:pP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42910" y="1500174"/>
            <a:ext cx="7929618" cy="374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  <a:t>Co podle Vás potřebuje mateřská škola pro kvalitní </a:t>
            </a:r>
          </a:p>
          <a:p>
            <a:pPr algn="ct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r>
              <a:rPr lang="cs-CZ" sz="3600" dirty="0" smtClean="0">
                <a:solidFill>
                  <a:srgbClr val="00B050"/>
                </a:solidFill>
                <a:latin typeface="Bookman Old Style" pitchFamily="18" charset="0"/>
                <a:cs typeface="Arial" pitchFamily="34" charset="0"/>
              </a:rPr>
              <a:t>a úspěšné vzdělávání dětí od dvou let? </a:t>
            </a:r>
          </a:p>
          <a:p>
            <a:pPr algn="ct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cs-CZ" sz="3600" dirty="0" smtClean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  <a:p>
            <a:pPr algn="ctr">
              <a:spcBef>
                <a:spcPct val="20000"/>
              </a:spcBef>
              <a:buClr>
                <a:schemeClr val="tx1"/>
              </a:buClr>
              <a:buFont typeface="Wingdings" pitchFamily="2" charset="2"/>
              <a:buNone/>
            </a:pPr>
            <a:endParaRPr lang="cs-CZ" sz="3600" dirty="0" smtClean="0">
              <a:solidFill>
                <a:schemeClr val="accent6">
                  <a:lumMod val="50000"/>
                </a:schemeClr>
              </a:solidFill>
              <a:latin typeface="Bookman Old Style" pitchFamily="18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rkýř">
  <a:themeElements>
    <a:clrScheme name="Lití písma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Arkýř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rkýř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291</TotalTime>
  <Words>788</Words>
  <Application>Microsoft Office PowerPoint</Application>
  <PresentationFormat>Předvádění na obrazovce (4:3)</PresentationFormat>
  <Paragraphs>148</Paragraphs>
  <Slides>19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Arkýř</vt:lpstr>
      <vt:lpstr>Dvouleté děti v MŠ </vt:lpstr>
      <vt:lpstr>Program dne </vt:lpstr>
      <vt:lpstr>Něco z historie </vt:lpstr>
      <vt:lpstr>Něco z historie </vt:lpstr>
      <vt:lpstr>Z historie do současnosti </vt:lpstr>
      <vt:lpstr>Jaké vlastně je dvouleté dítě? </vt:lpstr>
      <vt:lpstr>Jaké vlastně je dvouleté dítě? </vt:lpstr>
      <vt:lpstr>Proč dvouleté děti patří  do mateřské školy? </vt:lpstr>
      <vt:lpstr>Snímek 9</vt:lpstr>
      <vt:lpstr>Podmínky</vt:lpstr>
      <vt:lpstr>Metody a formy vzdělávání</vt:lpstr>
      <vt:lpstr>Specifické požadavky pro vzdělávání dětí raného věku  </vt:lpstr>
      <vt:lpstr>Spolupráce s rodiči </vt:lpstr>
      <vt:lpstr>Nezapomeňte </vt:lpstr>
      <vt:lpstr>Snímek 15</vt:lpstr>
      <vt:lpstr>Děkuji za pozornost</vt:lpstr>
      <vt:lpstr>Použitá literatura a informační zdroje</vt:lpstr>
      <vt:lpstr>Použitá literatura a informační zdroje</vt:lpstr>
      <vt:lpstr>Použitá literatura a informační zdroje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Dvouleté děti v MŠ</dc:title>
  <dc:creator>Hana Splavcová</dc:creator>
  <cp:lastModifiedBy>uzivatel</cp:lastModifiedBy>
  <cp:revision>33</cp:revision>
  <cp:lastPrinted>2014-12-02T15:13:16Z</cp:lastPrinted>
  <dcterms:created xsi:type="dcterms:W3CDTF">2014-11-08T08:00:28Z</dcterms:created>
  <dcterms:modified xsi:type="dcterms:W3CDTF">2017-01-10T11:41:19Z</dcterms:modified>
</cp:coreProperties>
</file>