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1" r:id="rId5"/>
    <p:sldId id="258" r:id="rId6"/>
    <p:sldId id="264" r:id="rId7"/>
    <p:sldId id="265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FD1CE5-4662-4A01-8721-4A0E4964D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7500B79-B33D-46FA-B7A8-F84CC7E49E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61556E-7EA4-4415-8CC1-6C626C316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0D3-B560-4157-B80F-0A301F20CCEF}" type="datetimeFigureOut">
              <a:rPr lang="cs-CZ" smtClean="0"/>
              <a:t>4. 6. 2019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C79D939-0F77-4DC6-8FD4-21056A0A8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534F93-6238-47B4-A930-5708D0FA8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68C9-38CA-4912-92CE-CF580F419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5800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07F060-AAC5-4C59-A5E2-CCAA6BC13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96FBF74-DB13-4A3E-9B9B-B6C610605F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3B802A0-4625-4EC3-A5D4-0A2B038A0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0D3-B560-4157-B80F-0A301F20CCEF}" type="datetimeFigureOut">
              <a:rPr lang="cs-CZ" smtClean="0"/>
              <a:t>4. 6. 2019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EB5C32-AF81-4794-A9C5-D356A4CB3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C390766-DD74-4603-A71F-E72EEA956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68C9-38CA-4912-92CE-CF580F419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2137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9DBBEEB-0BBC-4D3B-9E25-0FDBA6F784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F8621BD-EEE9-413A-98C4-FA10D8B3C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8FB6A78-6A54-464B-BEB0-1F4112788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0D3-B560-4157-B80F-0A301F20CCEF}" type="datetimeFigureOut">
              <a:rPr lang="cs-CZ" smtClean="0"/>
              <a:t>4. 6. 2019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127448E-145C-4EE9-93A8-4F2D5143C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8C47A7-23FD-4663-9478-5D76EFF96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68C9-38CA-4912-92CE-CF580F419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596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1311BD-7CCF-4B66-8395-99E6B56E4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D77F163-D570-470B-ABA2-5D041ED27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CCF04C-BDD2-4417-A7C6-627C89541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0D3-B560-4157-B80F-0A301F20CCEF}" type="datetimeFigureOut">
              <a:rPr lang="cs-CZ" smtClean="0"/>
              <a:t>4. 6. 2019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1CDE369-8388-4D43-B945-523302B2A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9B5886A-D064-4972-BD4B-2C765E815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68C9-38CA-4912-92CE-CF580F419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0593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7755E0-2EE3-43F3-9DB5-1FB4BD0CE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90AE390-0AB8-4652-81BA-4AED8EF86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4B8985B-B6DB-4AD3-BA57-BEDF60786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0D3-B560-4157-B80F-0A301F20CCEF}" type="datetimeFigureOut">
              <a:rPr lang="cs-CZ" smtClean="0"/>
              <a:t>4. 6. 2019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44D406-DE26-4964-8808-F424E0F83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DA33565-D020-4613-864F-DEA7CDBCD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68C9-38CA-4912-92CE-CF580F419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710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79C016-0E4E-4105-9E74-AADDF68A7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47D0E20-00E1-4A5E-AA4A-4B0F4C48FA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E84B715-3B37-4427-9653-1537B8D1DC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7C3F028-4756-429D-8B80-159775576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0D3-B560-4157-B80F-0A301F20CCEF}" type="datetimeFigureOut">
              <a:rPr lang="cs-CZ" smtClean="0"/>
              <a:t>4. 6. 2019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8225033-29AC-4BE9-9BA6-5D95D3AE1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6A2E7E5-0573-4EEB-A43B-761C5FF31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68C9-38CA-4912-92CE-CF580F419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2916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4CFAEC-C5ED-48AF-8985-DCC65C491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DF70354-155A-4057-B6D7-0BFC8BA6E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B8C8939-6818-4459-A47D-1EEF9631B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EB2E2B6A-6979-406F-B6BE-0E7A0FD6FE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C68A209C-3E0E-4CA3-ADAA-345D049660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B8BB262-9D2C-4DFC-B996-66E773714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0D3-B560-4157-B80F-0A301F20CCEF}" type="datetimeFigureOut">
              <a:rPr lang="cs-CZ" smtClean="0"/>
              <a:t>4. 6. 2019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AC1AB1C-30BA-45EC-84AA-CF70CDDD7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3832D0F-7684-4C29-9F64-EB528088A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68C9-38CA-4912-92CE-CF580F419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440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AC1EC9-01D9-436A-AEDA-97D2CB7B0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D3A10EF-C349-485A-BFD0-AB354E526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0D3-B560-4157-B80F-0A301F20CCEF}" type="datetimeFigureOut">
              <a:rPr lang="cs-CZ" smtClean="0"/>
              <a:t>4. 6. 2019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C32DACE-0050-4ED1-916D-7F261619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9501AB4-3C3E-41FC-99C2-B5405CC72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68C9-38CA-4912-92CE-CF580F419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912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05EB65C-AC82-40DE-B6F2-0E3F1C81E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0D3-B560-4157-B80F-0A301F20CCEF}" type="datetimeFigureOut">
              <a:rPr lang="cs-CZ" smtClean="0"/>
              <a:t>4. 6. 2019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BE4B2BB-C826-48C8-8C64-8FF1F9A11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8A5EA92-9596-4BE0-ADEE-F65CCE51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68C9-38CA-4912-92CE-CF580F419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8953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6BCD69-41C1-4EE1-8DCD-760BC3B5F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26902EF-BBC6-4A9B-81BA-0F9F9333D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C9B2F0A-ACB6-490C-9C86-90EF095F5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04FBCE0-4437-4B80-AB29-DE937E592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0D3-B560-4157-B80F-0A301F20CCEF}" type="datetimeFigureOut">
              <a:rPr lang="cs-CZ" smtClean="0"/>
              <a:t>4. 6. 2019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C084D3D-E97D-4820-8710-EAD8CA940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FF61B97-4B72-4DFE-B49C-4FF083E4E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68C9-38CA-4912-92CE-CF580F419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8975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FA6587-7B65-4708-9000-C371D5321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9429245-BA89-49B7-9A5A-6990E6CF25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82DF2B3-815D-4A0C-836A-151B8EC3C1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D402BA9-10BE-4C5E-81B0-CA0FCD41D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0D3-B560-4157-B80F-0A301F20CCEF}" type="datetimeFigureOut">
              <a:rPr lang="cs-CZ" smtClean="0"/>
              <a:t>4. 6. 2019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3E829D1-0793-43DB-AC0F-4328D1061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1E53DB4-8C3B-46A2-8144-BDE2947A9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68C9-38CA-4912-92CE-CF580F419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52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C51A2F4-F3AC-41E1-B93E-F23EA4C88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AD6CFB1-8640-47CE-B403-F3B16CDF71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23D0603-66EC-49D5-A5BC-2E57459DF7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4F0D3-B560-4157-B80F-0A301F20CCEF}" type="datetimeFigureOut">
              <a:rPr lang="cs-CZ" smtClean="0"/>
              <a:t>4. 6. 2019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71F22B0-8B67-41B7-ABAA-37DC077049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82C5FD-E955-4618-B604-3BDC531DDC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668C9-38CA-4912-92CE-CF580F419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1198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7B8D2A-1393-4234-996A-1A8F82B06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053" y="2478330"/>
            <a:ext cx="10587892" cy="2829166"/>
          </a:xfrm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Řídící výbor – 4. 6. 2019, 14.00 hod.</a:t>
            </a:r>
            <a:br>
              <a:rPr lang="cs-CZ" dirty="0"/>
            </a:br>
            <a:r>
              <a:rPr lang="cs-CZ" dirty="0"/>
              <a:t>Městský úřad Český Krumlov</a:t>
            </a:r>
            <a:br>
              <a:rPr lang="cs-CZ" dirty="0"/>
            </a:br>
            <a:r>
              <a:rPr lang="cs-CZ" dirty="0"/>
              <a:t>projekt „MAPII – ORP Český Krumlov“</a:t>
            </a:r>
            <a:br>
              <a:rPr lang="cs-CZ" dirty="0"/>
            </a:br>
            <a:r>
              <a:rPr lang="cs-CZ" sz="4400" dirty="0" err="1"/>
              <a:t>reg</a:t>
            </a:r>
            <a:r>
              <a:rPr lang="cs-CZ" sz="4400" dirty="0"/>
              <a:t>. č. CZ.02.3.68/0.0/0.0/17_047/0008622</a:t>
            </a:r>
            <a:br>
              <a:rPr lang="cs-CZ" sz="4400" dirty="0"/>
            </a:br>
            <a:endParaRPr lang="cs-CZ" sz="44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38DA1DD-A069-44A5-8479-534397FBA7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114" y="403312"/>
            <a:ext cx="6479771" cy="1438102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CD98C11F-9FC6-4A88-9DA8-076391707B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24" y="5140238"/>
            <a:ext cx="2213528" cy="1068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625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A40417-79E1-44E8-AFF4-C0B9B96D2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32464"/>
            <a:ext cx="11148391" cy="721693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/>
              <a:t>MAPII – ORP Český Krumlov, stav projektu – </a:t>
            </a:r>
            <a:r>
              <a:rPr lang="cs-CZ" sz="3600" b="1" dirty="0" err="1"/>
              <a:t>šk</a:t>
            </a:r>
            <a:r>
              <a:rPr lang="cs-CZ" sz="3600" b="1" dirty="0"/>
              <a:t>. r. 2018/2019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B55B6D5-2767-455D-88C7-593811A7D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417" y="1063487"/>
            <a:ext cx="11579087" cy="569512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400" u="sng" dirty="0"/>
              <a:t>PROBĚHLO: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Laboratoř na kolečkách	</a:t>
            </a:r>
            <a:r>
              <a:rPr lang="cs-CZ" sz="2400" dirty="0"/>
              <a:t>zapojeno: </a:t>
            </a:r>
            <a:r>
              <a:rPr lang="cs-CZ" sz="2400" b="1" dirty="0"/>
              <a:t>10 škol, 920 dětí, 98 pedagogů</a:t>
            </a:r>
            <a:endParaRPr lang="cs-CZ" sz="2400" dirty="0"/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Burza škol 23. 10. 2018   	</a:t>
            </a:r>
            <a:r>
              <a:rPr lang="cs-CZ" sz="2400" dirty="0"/>
              <a:t>zapojeno: </a:t>
            </a:r>
            <a:r>
              <a:rPr lang="cs-CZ" sz="2400" b="1" dirty="0"/>
              <a:t>16 ZŠ (650 návštěvníků), 32 SŠ, 4 regionální firmy, 5 místních organizací 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Prezentace volnočasových aktivit </a:t>
            </a:r>
            <a:r>
              <a:rPr lang="cs-CZ" sz="2400" dirty="0"/>
              <a:t>– zapojeno: </a:t>
            </a:r>
            <a:r>
              <a:rPr lang="cs-CZ" sz="2400" b="1" dirty="0"/>
              <a:t>7 ZŠ, cca 400 žáků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Šablony II – školy mimo území MAS  </a:t>
            </a:r>
            <a:r>
              <a:rPr lang="cs-CZ" sz="2400" dirty="0"/>
              <a:t>zapojeno: </a:t>
            </a:r>
            <a:r>
              <a:rPr lang="cs-CZ" sz="2400" b="1" dirty="0"/>
              <a:t>5 škol, 6,9 mil. Kč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Dotazníkové šetření – „rovné příležitosti“ a „potřeby škol“ </a:t>
            </a:r>
            <a:r>
              <a:rPr lang="cs-CZ" sz="2400" dirty="0"/>
              <a:t>zapojeno: všechny školy kromě 1 MŠ</a:t>
            </a:r>
          </a:p>
          <a:p>
            <a:pPr marL="0" indent="0">
              <a:buNone/>
            </a:pPr>
            <a:endParaRPr lang="cs-CZ" sz="2200" u="sng" dirty="0"/>
          </a:p>
          <a:p>
            <a:pPr marL="0" indent="0">
              <a:buNone/>
            </a:pPr>
            <a:r>
              <a:rPr lang="cs-CZ" sz="2400" u="sng" dirty="0"/>
              <a:t>Činnost pracovních skupin:</a:t>
            </a:r>
          </a:p>
          <a:p>
            <a:pPr marL="0" indent="0">
              <a:buNone/>
            </a:pPr>
            <a:r>
              <a:rPr lang="cs-CZ" sz="2400" dirty="0"/>
              <a:t>	PS financování</a:t>
            </a:r>
          </a:p>
          <a:p>
            <a:pPr marL="0" indent="0">
              <a:buNone/>
            </a:pPr>
            <a:r>
              <a:rPr lang="cs-CZ" sz="2400" dirty="0"/>
              <a:t>	PS čtenářská gramotnost</a:t>
            </a:r>
          </a:p>
          <a:p>
            <a:pPr marL="0" indent="0">
              <a:buNone/>
            </a:pPr>
            <a:r>
              <a:rPr lang="cs-CZ" sz="2400" dirty="0"/>
              <a:t>	PS matematická gramotnost</a:t>
            </a:r>
          </a:p>
          <a:p>
            <a:pPr marL="0" indent="0">
              <a:buNone/>
            </a:pPr>
            <a:r>
              <a:rPr lang="cs-CZ" sz="2400" dirty="0"/>
              <a:t>	PS pro rovné příležitosti</a:t>
            </a:r>
          </a:p>
          <a:p>
            <a:pPr marL="0" indent="0">
              <a:buNone/>
            </a:pPr>
            <a:r>
              <a:rPr lang="cs-CZ" sz="2400" dirty="0">
                <a:highlight>
                  <a:srgbClr val="FFFF00"/>
                </a:highlight>
              </a:rPr>
              <a:t>USNESENÍ: ŘV/1/2019 - Řídící výbor bere na vědomí stav realizace projektu za období srpen 2018 – květen 2019 (</a:t>
            </a:r>
            <a:r>
              <a:rPr lang="cs-CZ" sz="2400" dirty="0" err="1">
                <a:highlight>
                  <a:srgbClr val="FFFF00"/>
                </a:highlight>
              </a:rPr>
              <a:t>šk</a:t>
            </a:r>
            <a:r>
              <a:rPr lang="cs-CZ" sz="2400" dirty="0">
                <a:highlight>
                  <a:srgbClr val="FFFF00"/>
                </a:highlight>
              </a:rPr>
              <a:t>. rok 2018/2019)</a:t>
            </a:r>
          </a:p>
        </p:txBody>
      </p:sp>
    </p:spTree>
    <p:extLst>
      <p:ext uri="{BB962C8B-B14F-4D97-AF65-F5344CB8AC3E}">
        <p14:creationId xmlns:p14="http://schemas.microsoft.com/office/powerpoint/2010/main" val="787062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64ECA0-E284-4AAF-9AB1-BA56340A4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7388"/>
          </a:xfrm>
        </p:spPr>
        <p:txBody>
          <a:bodyPr/>
          <a:lstStyle/>
          <a:p>
            <a:pPr algn="ctr"/>
            <a:r>
              <a:rPr lang="cs-CZ" b="1" dirty="0"/>
              <a:t>Akční plán pro období 2019/2020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7AC1E23-1A0E-4F11-A97E-82F80F436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7450"/>
            <a:ext cx="10515600" cy="4795424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27. 5. 2019 zasláno ŘV k připomínkování </a:t>
            </a:r>
          </a:p>
          <a:p>
            <a:r>
              <a:rPr lang="cs-CZ" dirty="0"/>
              <a:t>Zhodnocení dosavadního průběhu realizace jednotlivých aktivit</a:t>
            </a:r>
          </a:p>
          <a:p>
            <a:r>
              <a:rPr lang="cs-CZ" dirty="0"/>
              <a:t>Návrhy rozsáhlejších </a:t>
            </a:r>
            <a:r>
              <a:rPr lang="cs-CZ" dirty="0" err="1"/>
              <a:t>podaktivit</a:t>
            </a:r>
            <a:r>
              <a:rPr lang="cs-CZ" dirty="0"/>
              <a:t> na </a:t>
            </a:r>
            <a:r>
              <a:rPr lang="cs-CZ" dirty="0" err="1"/>
              <a:t>šk</a:t>
            </a:r>
            <a:r>
              <a:rPr lang="cs-CZ" dirty="0"/>
              <a:t>. r. 2019/2020:</a:t>
            </a:r>
          </a:p>
          <a:p>
            <a:pPr marL="0" indent="0">
              <a:buNone/>
            </a:pPr>
            <a:r>
              <a:rPr lang="cs-CZ" dirty="0"/>
              <a:t>	PS pro rovné příležitosti: primární prevence</a:t>
            </a:r>
          </a:p>
          <a:p>
            <a:pPr marL="0" indent="0">
              <a:buNone/>
            </a:pPr>
            <a:r>
              <a:rPr lang="cs-CZ" dirty="0"/>
              <a:t>	PS čtenářská gramotnost: příběh jedné knížky</a:t>
            </a:r>
          </a:p>
          <a:p>
            <a:pPr marL="0" indent="0">
              <a:buNone/>
            </a:pPr>
            <a:r>
              <a:rPr lang="cs-CZ" dirty="0"/>
              <a:t>	PS matematická gramotnost: robotika</a:t>
            </a:r>
          </a:p>
          <a:p>
            <a:pPr marL="0" indent="0">
              <a:buNone/>
            </a:pPr>
            <a:r>
              <a:rPr lang="cs-CZ" dirty="0"/>
              <a:t>	PS financování: </a:t>
            </a:r>
            <a:r>
              <a:rPr lang="cs-CZ" dirty="0" err="1"/>
              <a:t>pokusohraní</a:t>
            </a:r>
            <a:endParaRPr lang="cs-CZ" dirty="0"/>
          </a:p>
          <a:p>
            <a:r>
              <a:rPr lang="cs-CZ" dirty="0"/>
              <a:t>Další akce: 22. 10. 2019 – Burza škol, 6. 11. 2019 – setkání ředitelů, semináře pro veřejnost – kyberšikana</a:t>
            </a:r>
          </a:p>
          <a:p>
            <a:pPr marL="0" indent="0">
              <a:buNone/>
            </a:pPr>
            <a:r>
              <a:rPr lang="cs-CZ" dirty="0">
                <a:highlight>
                  <a:srgbClr val="FFFF00"/>
                </a:highlight>
              </a:rPr>
              <a:t>USNESENÍ: ŘV/2/2019 - Řídící výbor schvaluje Akční plán pro období 2019/2020.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2628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AB5DCD-1902-4A8B-BF33-E70E8DCDB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Investiční záměry škol - aktualizace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D33F63C-B3CE-49BB-B3EF-076B039AA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Na období červen – prosinec 2019</a:t>
            </a:r>
          </a:p>
          <a:p>
            <a:r>
              <a:rPr lang="cs-CZ" dirty="0"/>
              <a:t>Zůstává podmínka (kritérium přijatelnosti) v IROP a nově i v PRV (výzvy MAS)</a:t>
            </a:r>
          </a:p>
          <a:p>
            <a:r>
              <a:rPr lang="cs-CZ" dirty="0"/>
              <a:t>Nově přidané investiční záměry škol a zásadní změny stávajících projektů - nutný souhlas zřizovatele!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>
                <a:highlight>
                  <a:srgbClr val="FFFF00"/>
                </a:highlight>
              </a:rPr>
              <a:t>USNESENÍ: ŘV/3/2019 - Řídící výbor schvaluje </a:t>
            </a:r>
            <a:r>
              <a:rPr lang="cs-CZ" b="1" dirty="0">
                <a:highlight>
                  <a:srgbClr val="FFFF00"/>
                </a:highlight>
              </a:rPr>
              <a:t>INVESTIČNÍ PRIORITY</a:t>
            </a:r>
            <a:r>
              <a:rPr lang="cs-CZ" dirty="0">
                <a:highlight>
                  <a:srgbClr val="FFFF00"/>
                </a:highlight>
              </a:rPr>
              <a:t> - seznam projektových záměrů pro investiční intervence v SC 2.4 IROP a pro integrované nástroje ITI, IPRÚ a CLLD zpracovaný pro ORP, území MAP ORP Český Krumlov  - </a:t>
            </a:r>
            <a:r>
              <a:rPr lang="cs-CZ" b="1" dirty="0">
                <a:highlight>
                  <a:srgbClr val="FFFF00"/>
                </a:highlight>
              </a:rPr>
              <a:t>VERZE 5.</a:t>
            </a:r>
            <a:endParaRPr lang="cs-CZ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cs-CZ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9976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82275F-E99F-48BF-863D-6C7CBD40C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Dotazníkové šetření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0678B52-7FEF-4F5B-BACF-6E2BCAB2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1"/>
            <a:ext cx="10515600" cy="4586702"/>
          </a:xfrm>
        </p:spPr>
        <p:txBody>
          <a:bodyPr>
            <a:normAutofit lnSpcReduction="10000"/>
          </a:bodyPr>
          <a:lstStyle/>
          <a:p>
            <a:r>
              <a:rPr lang="cs-CZ" dirty="0"/>
              <a:t>Dotazník „Rovné příležitosti“ – elektronicky (vychází z „Metodiky rovných příležitostí ve vzdělávání – OP VVV“)</a:t>
            </a:r>
          </a:p>
          <a:p>
            <a:r>
              <a:rPr lang="cs-CZ" dirty="0"/>
              <a:t>Dotazník „Potřeby škol“ – čtenářská gramotnost, matematická gramotnost, další oblasti (wordový formulář) – bude se opakovat ke konci projektu </a:t>
            </a:r>
          </a:p>
          <a:p>
            <a:r>
              <a:rPr lang="cs-CZ" dirty="0"/>
              <a:t>Každá škola určila koordinátora</a:t>
            </a:r>
          </a:p>
          <a:p>
            <a:r>
              <a:rPr lang="cs-CZ" dirty="0"/>
              <a:t>Zapojeny všechny školy z ORP Český Krumlov </a:t>
            </a:r>
            <a:r>
              <a:rPr lang="cs-CZ" i="1" dirty="0"/>
              <a:t>kromě jedné MŠ</a:t>
            </a:r>
          </a:p>
          <a:p>
            <a:r>
              <a:rPr lang="cs-CZ" dirty="0"/>
              <a:t>Realizační tým ve spolupráci s PS zpracuje do konce r. 2019 výstupy (podklad pro další aktivity implementace, akční plány)</a:t>
            </a:r>
          </a:p>
          <a:p>
            <a:pPr marL="0" indent="0">
              <a:buNone/>
            </a:pPr>
            <a:r>
              <a:rPr lang="cs-CZ" dirty="0">
                <a:highlight>
                  <a:srgbClr val="FFFF00"/>
                </a:highlight>
              </a:rPr>
              <a:t>USNESENÍ: ŘV/4/2019 - Řídící výbor bere na vědomí stav realizace dotazníkového šetření</a:t>
            </a:r>
          </a:p>
          <a:p>
            <a:pPr marL="0" indent="0">
              <a:buNone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198675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E230CB-58E6-480F-B039-C5FA6FBA7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708"/>
            <a:ext cx="10515600" cy="777875"/>
          </a:xfrm>
        </p:spPr>
        <p:txBody>
          <a:bodyPr/>
          <a:lstStyle/>
          <a:p>
            <a:pPr algn="ctr"/>
            <a:r>
              <a:rPr lang="cs-CZ" b="1" dirty="0"/>
              <a:t>MAP II - 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2D8451-1978-4E5D-B85F-D0FCAC732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4096"/>
            <a:ext cx="10515600" cy="5212867"/>
          </a:xfrm>
        </p:spPr>
        <p:txBody>
          <a:bodyPr/>
          <a:lstStyle/>
          <a:p>
            <a:r>
              <a:rPr lang="cs-CZ" b="1" dirty="0"/>
              <a:t>Aktivita 3. 1. Monitoring a evaluace </a:t>
            </a:r>
            <a:r>
              <a:rPr lang="cs-CZ" dirty="0"/>
              <a:t>– zaměření na vyhodnocení naplňování priorit a cílů MAP a naplňování akčních plánů (1x za období realizace projektu, tzn. do 30. 7. 2022)</a:t>
            </a:r>
          </a:p>
          <a:p>
            <a:pPr marL="0" indent="0">
              <a:buNone/>
            </a:pPr>
            <a:r>
              <a:rPr lang="cs-CZ" dirty="0"/>
              <a:t>Probíhá průběžně: „dotazníky spokojenosti“</a:t>
            </a:r>
          </a:p>
          <a:p>
            <a:pPr marL="0" indent="0">
              <a:buNone/>
            </a:pPr>
            <a:r>
              <a:rPr lang="cs-CZ" dirty="0"/>
              <a:t>Bude zahrnovat: stanovení témat a cílů evaluace, výběr cílových skupin, časový plán evaluací, výběr nástrojů evaluace, vyhodnocení (RT zpracuje do 30. 7. 2020) – </a:t>
            </a:r>
            <a:r>
              <a:rPr lang="cs-CZ" dirty="0">
                <a:solidFill>
                  <a:srgbClr val="FF0000"/>
                </a:solidFill>
              </a:rPr>
              <a:t>předpoklad per rollam zima 2019/jaro 2020</a:t>
            </a:r>
          </a:p>
          <a:p>
            <a:r>
              <a:rPr lang="cs-CZ" b="1" dirty="0"/>
              <a:t>Aktivita 3. 2. Zpracování sebehodnotících zpráv </a:t>
            </a:r>
            <a:r>
              <a:rPr lang="cs-CZ" dirty="0"/>
              <a:t>(1x ročně – k 31. 7. 2019) – zpracovává RT ve spolupráci s PS</a:t>
            </a:r>
          </a:p>
        </p:txBody>
      </p:sp>
    </p:spTree>
    <p:extLst>
      <p:ext uri="{BB962C8B-B14F-4D97-AF65-F5344CB8AC3E}">
        <p14:creationId xmlns:p14="http://schemas.microsoft.com/office/powerpoint/2010/main" val="2639933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29CCC-7577-454B-B9DE-B7B6ED6B7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7278"/>
            <a:ext cx="10515600" cy="24350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Děkuji za pozornost</a:t>
            </a:r>
          </a:p>
          <a:p>
            <a:pPr marL="0" indent="0" algn="ctr">
              <a:buNone/>
            </a:pPr>
            <a:r>
              <a:rPr lang="cs-CZ" dirty="0"/>
              <a:t>Ing. Mirka Machová</a:t>
            </a:r>
          </a:p>
          <a:p>
            <a:pPr marL="0" indent="0" algn="ctr">
              <a:buNone/>
            </a:pPr>
            <a:r>
              <a:rPr lang="cs-CZ" dirty="0"/>
              <a:t>MAP II – ORP Český Krumlov</a:t>
            </a:r>
          </a:p>
          <a:p>
            <a:pPr marL="0" indent="0" algn="ctr">
              <a:buNone/>
            </a:pPr>
            <a:r>
              <a:rPr lang="cs-CZ" dirty="0"/>
              <a:t>www.mapvzdelavani.cz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998C067-CDA5-47A7-B786-F529D06CD2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114" y="403312"/>
            <a:ext cx="6479771" cy="143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61734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355</Words>
  <Application>Microsoft Office PowerPoint</Application>
  <PresentationFormat>Širokoúhlá obrazovka</PresentationFormat>
  <Paragraphs>50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Řídící výbor – 4. 6. 2019, 14.00 hod. Městský úřad Český Krumlov projekt „MAPII – ORP Český Krumlov“ reg. č. CZ.02.3.68/0.0/0.0/17_047/0008622 </vt:lpstr>
      <vt:lpstr>MAPII – ORP Český Krumlov, stav projektu – šk. r. 2018/2019</vt:lpstr>
      <vt:lpstr>Akční plán pro období 2019/2020</vt:lpstr>
      <vt:lpstr>Investiční záměry škol - aktualizace</vt:lpstr>
      <vt:lpstr>Dotazníkové šetření</vt:lpstr>
      <vt:lpstr>MAP II - evaluace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Miroslava Machova</dc:creator>
  <cp:lastModifiedBy>Miroslava Machova</cp:lastModifiedBy>
  <cp:revision>97</cp:revision>
  <dcterms:created xsi:type="dcterms:W3CDTF">2018-10-01T06:36:20Z</dcterms:created>
  <dcterms:modified xsi:type="dcterms:W3CDTF">2019-06-04T10:40:18Z</dcterms:modified>
</cp:coreProperties>
</file>