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9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9144000" cy="6858000" type="screen4x3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0" name="Obrázek 69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Obrázek 70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cs-CZ" sz="4400">
                <a:latin typeface="Arial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Arial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800">
                <a:latin typeface="Arial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400">
                <a:latin typeface="Arial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Arial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cs-CZ" sz="4400">
                <a:latin typeface="Arial"/>
              </a:rPr>
              <a:t>Klikněte pro úpravu formátu textu nadpisu</a:t>
            </a:r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Arial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800">
                <a:latin typeface="Arial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400">
                <a:latin typeface="Arial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Arial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Arial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/>
          </p:nvPr>
        </p:nvSpPr>
        <p:spPr>
          <a:xfrm>
            <a:off x="1547664" y="4005064"/>
            <a:ext cx="7293136" cy="1707440"/>
          </a:xfrm>
        </p:spPr>
        <p:txBody>
          <a:bodyPr/>
          <a:lstStyle/>
          <a:p>
            <a:r>
              <a:rPr lang="cs-CZ" dirty="0" smtClean="0"/>
              <a:t>Aplikace správního řádu ve školství</a:t>
            </a:r>
          </a:p>
          <a:p>
            <a:r>
              <a:rPr lang="cs-CZ" dirty="0" smtClean="0"/>
              <a:t>Materiály jsou k dispozici od PhDr. Miloše Beneše</a:t>
            </a:r>
            <a:endParaRPr lang="cs-CZ" dirty="0"/>
          </a:p>
        </p:txBody>
      </p:sp>
      <p:pic>
        <p:nvPicPr>
          <p:cNvPr id="3" name="Picture 2" descr="C:\Users\uzivatel\Desktop\logolink_MSMT_VVV_hor_barva_c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88640"/>
            <a:ext cx="6624737" cy="14782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457200" y="274680"/>
            <a:ext cx="8228160" cy="488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cs-CZ" sz="2000" strike="noStrike">
                <a:solidFill>
                  <a:srgbClr val="000000"/>
                </a:solidFill>
                <a:latin typeface="Calibri"/>
                <a:ea typeface="DejaVu Sans"/>
              </a:rPr>
              <a:t>Úvodní pracovní otázky:</a:t>
            </a:r>
            <a:endParaRPr/>
          </a:p>
        </p:txBody>
      </p:sp>
      <p:sp>
        <p:nvSpPr>
          <p:cNvPr id="89" name="CustomShape 2"/>
          <p:cNvSpPr/>
          <p:nvPr/>
        </p:nvSpPr>
        <p:spPr>
          <a:xfrm>
            <a:off x="467640" y="980640"/>
            <a:ext cx="8228160" cy="5543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cs-CZ" sz="3200" b="1" u="sng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4. si </a:t>
            </a:r>
            <a:r>
              <a:rPr lang="cs-CZ" sz="3200" b="1" u="sng" strike="noStrike" dirty="0">
                <a:solidFill>
                  <a:srgbClr val="000000"/>
                </a:solidFill>
                <a:latin typeface="Calibri"/>
                <a:ea typeface="DejaVu Sans"/>
              </a:rPr>
              <a:t>uvědomit: 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- zaujatost X nezaujatost 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i="1" strike="noStrike" dirty="0">
                <a:solidFill>
                  <a:srgbClr val="000000"/>
                </a:solidFill>
                <a:latin typeface="Calibri"/>
                <a:ea typeface="DejaVu Sans"/>
              </a:rPr>
              <a:t>        </a:t>
            </a:r>
            <a:r>
              <a:rPr lang="cs-CZ" sz="3200" i="1" strike="noStrike" dirty="0">
                <a:solidFill>
                  <a:srgbClr val="00B0F0"/>
                </a:solidFill>
                <a:latin typeface="Calibri"/>
                <a:ea typeface="DejaVu Sans"/>
              </a:rPr>
              <a:t>- pochybnost dána vztahem úředníka k   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i="1" strike="noStrike" dirty="0">
                <a:solidFill>
                  <a:srgbClr val="00B0F0"/>
                </a:solidFill>
                <a:latin typeface="Calibri"/>
                <a:ea typeface="DejaVu Sans"/>
              </a:rPr>
              <a:t>          projednávané věci nebo žadateli 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i="1" strike="noStrike" dirty="0">
                <a:solidFill>
                  <a:srgbClr val="00B0F0"/>
                </a:solidFill>
                <a:latin typeface="Calibri"/>
                <a:ea typeface="DejaVu Sans"/>
              </a:rPr>
              <a:t>        - úředník musí sám na sebe upozornit, nový  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i="1" strike="noStrike" dirty="0">
                <a:solidFill>
                  <a:srgbClr val="00B0F0"/>
                </a:solidFill>
                <a:latin typeface="Calibri"/>
                <a:ea typeface="DejaVu Sans"/>
              </a:rPr>
              <a:t>          nesmí být podřízen vyloučenému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57200" y="274680"/>
            <a:ext cx="8228160" cy="704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000" b="1" strike="noStrike">
                <a:solidFill>
                  <a:srgbClr val="000000"/>
                </a:solidFill>
                <a:latin typeface="Calibri"/>
                <a:ea typeface="DejaVu Sans"/>
              </a:rPr>
              <a:t>2 typy rozhodnutí</a:t>
            </a:r>
            <a:endParaRPr/>
          </a:p>
        </p:txBody>
      </p:sp>
      <p:sp>
        <p:nvSpPr>
          <p:cNvPr id="91" name="CustomShape 2"/>
          <p:cNvSpPr/>
          <p:nvPr/>
        </p:nvSpPr>
        <p:spPr>
          <a:xfrm>
            <a:off x="457200" y="1268640"/>
            <a:ext cx="8228160" cy="5327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b="1" strike="noStrike">
                <a:solidFill>
                  <a:srgbClr val="000000"/>
                </a:solidFill>
                <a:latin typeface="Calibri"/>
                <a:ea typeface="DejaVu Sans"/>
              </a:rPr>
              <a:t>        A – ROZHODNUTÍ   </a:t>
            </a:r>
            <a:r>
              <a:rPr lang="cs-CZ" sz="2800" i="1" strike="noStrike">
                <a:solidFill>
                  <a:srgbClr val="00B0F0"/>
                </a:solidFill>
                <a:latin typeface="Calibri"/>
                <a:ea typeface="DejaVu Sans"/>
              </a:rPr>
              <a:t>§ 67 s.ř.  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- vždy v písemné podobě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-  lze se proti němu odvolat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- odvolání má odkladný účinek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Calibri"/>
                <a:ea typeface="DejaVu Sans"/>
              </a:rPr>
              <a:t>         </a:t>
            </a:r>
            <a:r>
              <a:rPr lang="cs-CZ" sz="3200" b="1" strike="noStrike">
                <a:solidFill>
                  <a:srgbClr val="000000"/>
                </a:solidFill>
                <a:latin typeface="Calibri"/>
                <a:ea typeface="DejaVu Sans"/>
              </a:rPr>
              <a:t>B – USNESENÍ        </a:t>
            </a:r>
            <a:r>
              <a:rPr lang="cs-CZ" sz="2800" i="1" strike="noStrike">
                <a:solidFill>
                  <a:srgbClr val="00B0F0"/>
                </a:solidFill>
                <a:latin typeface="Calibri"/>
                <a:ea typeface="DejaVu Sans"/>
              </a:rPr>
              <a:t>§ 76 s.ř.  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- v písemné podobě nebo zápisem do spisu 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- lze se proti němu odvolat  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- odvolání nemá odkladný účinek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457200" y="274680"/>
            <a:ext cx="8228160" cy="560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000" b="1" strike="noStrike">
                <a:solidFill>
                  <a:srgbClr val="000000"/>
                </a:solidFill>
                <a:latin typeface="Calibri"/>
                <a:ea typeface="DejaVu Sans"/>
              </a:rPr>
              <a:t>Organizace řízení</a:t>
            </a:r>
            <a:endParaRPr/>
          </a:p>
        </p:txBody>
      </p:sp>
      <p:sp>
        <p:nvSpPr>
          <p:cNvPr id="93" name="CustomShape 2"/>
          <p:cNvSpPr/>
          <p:nvPr/>
        </p:nvSpPr>
        <p:spPr>
          <a:xfrm>
            <a:off x="457200" y="1052640"/>
            <a:ext cx="8228160" cy="5543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4000" b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Vedení </a:t>
            </a:r>
            <a:r>
              <a:rPr lang="cs-CZ" sz="4000" b="1" strike="noStrike" dirty="0">
                <a:solidFill>
                  <a:srgbClr val="000000"/>
                </a:solidFill>
                <a:latin typeface="Calibri"/>
                <a:ea typeface="DejaVu Sans"/>
              </a:rPr>
              <a:t>řízení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4000" b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Jednací </a:t>
            </a:r>
            <a:r>
              <a:rPr lang="cs-CZ" sz="4000" b="1" strike="noStrike" dirty="0">
                <a:solidFill>
                  <a:srgbClr val="000000"/>
                </a:solidFill>
                <a:latin typeface="Calibri"/>
                <a:ea typeface="DejaVu Sans"/>
              </a:rPr>
              <a:t>jazyk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4000" b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Spis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4000" b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Protokol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4000" b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Doručování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4000" b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Účastníci </a:t>
            </a:r>
            <a:r>
              <a:rPr lang="cs-CZ" sz="4000" b="1" strike="noStrike" dirty="0">
                <a:solidFill>
                  <a:srgbClr val="000000"/>
                </a:solidFill>
                <a:latin typeface="Calibri"/>
                <a:ea typeface="DejaVu Sans"/>
              </a:rPr>
              <a:t>řízení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457200" y="274680"/>
            <a:ext cx="8228160" cy="560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3600" b="1" strike="noStrike">
                <a:solidFill>
                  <a:srgbClr val="000000"/>
                </a:solidFill>
                <a:latin typeface="Calibri"/>
                <a:ea typeface="DejaVu Sans"/>
              </a:rPr>
              <a:t>Postup před zahájením řízení</a:t>
            </a:r>
            <a:endParaRPr/>
          </a:p>
        </p:txBody>
      </p:sp>
      <p:sp>
        <p:nvSpPr>
          <p:cNvPr id="95" name="CustomShape 2"/>
          <p:cNvSpPr/>
          <p:nvPr/>
        </p:nvSpPr>
        <p:spPr>
          <a:xfrm>
            <a:off x="457200" y="1052640"/>
            <a:ext cx="8228160" cy="5471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Rozhodnout </a:t>
            </a:r>
            <a:r>
              <a:rPr lang="cs-CZ" sz="3200" strike="noStrike" dirty="0">
                <a:solidFill>
                  <a:srgbClr val="FF0000"/>
                </a:solidFill>
                <a:latin typeface="Calibri"/>
                <a:ea typeface="DejaVu Sans"/>
              </a:rPr>
              <a:t>zda se povede </a:t>
            </a: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správní řízení </a:t>
            </a:r>
            <a:r>
              <a:rPr lang="cs-CZ" sz="3200" strike="noStrike" dirty="0">
                <a:solidFill>
                  <a:srgbClr val="FF0000"/>
                </a:solidFill>
                <a:latin typeface="Calibri"/>
                <a:ea typeface="DejaVu Sans"/>
              </a:rPr>
              <a:t>či </a:t>
            </a:r>
            <a:r>
              <a:rPr lang="cs-CZ" sz="3200" strike="noStrike" dirty="0" smtClean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cs-CZ" sz="3200" dirty="0" smtClean="0">
                <a:solidFill>
                  <a:srgbClr val="FF0000"/>
                </a:solidFill>
                <a:latin typeface="Calibri"/>
                <a:ea typeface="DejaVu Sans"/>
              </a:rPr>
              <a:t>   </a:t>
            </a:r>
            <a:r>
              <a:rPr lang="cs-CZ" sz="3200" strike="noStrike" dirty="0" smtClean="0">
                <a:solidFill>
                  <a:srgbClr val="FF0000"/>
                </a:solidFill>
                <a:latin typeface="Calibri"/>
                <a:ea typeface="DejaVu Sans"/>
              </a:rPr>
              <a:t>nepovede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Nezdržovat </a:t>
            </a: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čas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Přijímání </a:t>
            </a: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podnětů k zahájení řízení z moci </a:t>
            </a: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cs-CZ" sz="3200" dirty="0" smtClean="0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úřední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Odložení </a:t>
            </a: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věci  </a:t>
            </a:r>
            <a:r>
              <a:rPr lang="cs-CZ" sz="2400" strike="noStrike" dirty="0">
                <a:solidFill>
                  <a:srgbClr val="00B0F0"/>
                </a:solidFill>
                <a:latin typeface="Calibri"/>
                <a:ea typeface="DejaVu Sans"/>
              </a:rPr>
              <a:t>( při řízení na žádost)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Vysvětlení </a:t>
            </a:r>
            <a:r>
              <a:rPr lang="cs-CZ" sz="2400" strike="noStrike" dirty="0">
                <a:solidFill>
                  <a:srgbClr val="00B0F0"/>
                </a:solidFill>
                <a:latin typeface="Calibri"/>
                <a:ea typeface="DejaVu Sans"/>
              </a:rPr>
              <a:t>( při řízení z moci úřední)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Zajištění </a:t>
            </a: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důkazů </a:t>
            </a:r>
            <a:r>
              <a:rPr lang="cs-CZ" sz="2400" strike="noStrike" dirty="0">
                <a:solidFill>
                  <a:srgbClr val="00B0F0"/>
                </a:solidFill>
                <a:latin typeface="Calibri"/>
                <a:ea typeface="DejaVu Sans"/>
              </a:rPr>
              <a:t>( v obou případech) - </a:t>
            </a:r>
            <a:r>
              <a:rPr lang="cs-CZ" sz="2400" strike="noStrike" dirty="0">
                <a:solidFill>
                  <a:srgbClr val="FF0000"/>
                </a:solidFill>
                <a:latin typeface="Calibri"/>
                <a:ea typeface="DejaVu Sans"/>
              </a:rPr>
              <a:t>usnesením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457200" y="274680"/>
            <a:ext cx="8228160" cy="488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2800" b="1" strike="noStrike">
                <a:solidFill>
                  <a:srgbClr val="000000"/>
                </a:solidFill>
                <a:latin typeface="Calibri"/>
                <a:ea typeface="DejaVu Sans"/>
              </a:rPr>
              <a:t>Průběh správního řízení</a:t>
            </a:r>
            <a:endParaRPr/>
          </a:p>
        </p:txBody>
      </p:sp>
      <p:sp>
        <p:nvSpPr>
          <p:cNvPr id="97" name="CustomShape 2"/>
          <p:cNvSpPr/>
          <p:nvPr/>
        </p:nvSpPr>
        <p:spPr>
          <a:xfrm>
            <a:off x="457200" y="908640"/>
            <a:ext cx="8228160" cy="5759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zásadně 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písemná forma </a:t>
            </a:r>
          </a:p>
          <a:p>
            <a:pPr>
              <a:lnSpc>
                <a:spcPct val="100000"/>
              </a:lnSpc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týká se všech dotčených osob</a:t>
            </a:r>
            <a:endParaRPr sz="2800" dirty="0"/>
          </a:p>
          <a:p>
            <a:pPr>
              <a:lnSpc>
                <a:spcPct val="100000"/>
              </a:lnSpc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ústní forma jednání - sepisuje se protokol (zápis)</a:t>
            </a:r>
            <a:endParaRPr sz="2800"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- stanovena doba, místo, čas  </a:t>
            </a:r>
            <a:endParaRPr sz="2800"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- jednání je neveřejné</a:t>
            </a:r>
            <a:endParaRPr sz="2800"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- ověřuje se totožnost</a:t>
            </a:r>
            <a:endParaRPr sz="2800"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sepisuje se protokol</a:t>
            </a:r>
            <a:endParaRPr sz="2800"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rozhoduje se o pořízení záznamu</a:t>
            </a:r>
            <a:endParaRPr sz="2800" dirty="0"/>
          </a:p>
          <a:p>
            <a:pPr>
              <a:lnSpc>
                <a:spcPct val="100000"/>
              </a:lnSpc>
            </a:pPr>
            <a:endParaRPr sz="2800"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Etapy řízení  - zahájení</a:t>
            </a:r>
            <a:endParaRPr sz="2800"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- zjišťování podkladů pro rozhodnutí</a:t>
            </a:r>
            <a:endParaRPr sz="2800"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- vydání rozhodnutí</a:t>
            </a:r>
            <a:endParaRPr sz="2800"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457200" y="274680"/>
            <a:ext cx="8228160" cy="560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Průběh správního řízení</a:t>
            </a:r>
            <a:endParaRPr/>
          </a:p>
        </p:txBody>
      </p:sp>
      <p:sp>
        <p:nvSpPr>
          <p:cNvPr id="99" name="CustomShape 2"/>
          <p:cNvSpPr/>
          <p:nvPr/>
        </p:nvSpPr>
        <p:spPr>
          <a:xfrm>
            <a:off x="467640" y="980640"/>
            <a:ext cx="8228160" cy="5615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</a:t>
            </a:r>
            <a:r>
              <a:rPr lang="cs-CZ" sz="3200" b="1" u="sng" strike="noStrike" dirty="0">
                <a:solidFill>
                  <a:srgbClr val="000000"/>
                </a:solidFill>
                <a:latin typeface="Calibri"/>
                <a:ea typeface="DejaVu Sans"/>
              </a:rPr>
              <a:t>Zahájení řízení 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  na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žádost - z vůle účastníka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- dnem, kdy byla žádost </a:t>
            </a: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doručena správnímu orgánu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- musí mít předepsané náležitosti 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- výzva k doplnění v přiměřené době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  z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moci úřední – zahajuje správní orgán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- dnem doručení druhé straně zahájeno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- oznámení o zahájení řízení může být spojeno s jiným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úkonem v řízení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457200" y="274680"/>
            <a:ext cx="8228160" cy="560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Průběh správního řízení</a:t>
            </a:r>
            <a:endParaRPr/>
          </a:p>
        </p:txBody>
      </p:sp>
      <p:sp>
        <p:nvSpPr>
          <p:cNvPr id="101" name="CustomShape 2"/>
          <p:cNvSpPr/>
          <p:nvPr/>
        </p:nvSpPr>
        <p:spPr>
          <a:xfrm>
            <a:off x="457200" y="980640"/>
            <a:ext cx="8228160" cy="5543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</a:t>
            </a:r>
            <a:r>
              <a:rPr lang="cs-CZ" sz="3200" b="1" u="sng" strike="noStrike" dirty="0">
                <a:solidFill>
                  <a:srgbClr val="000000"/>
                </a:solidFill>
                <a:latin typeface="Calibri"/>
                <a:ea typeface="DejaVu Sans"/>
              </a:rPr>
              <a:t>Zjišťování podkladů pro rozhodnutí  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zjišťuje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se stav o němž nejsou pochybnosti 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závazné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stanovisko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navrhování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důkazů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předvolání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předvedení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pořádková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pokuta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vykázání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z místa konání úkonu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přerušení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řízení - </a:t>
            </a:r>
            <a:r>
              <a:rPr lang="cs-CZ" sz="2800" strike="noStrike" dirty="0">
                <a:solidFill>
                  <a:srgbClr val="FF0000"/>
                </a:solidFill>
                <a:latin typeface="Calibri"/>
                <a:ea typeface="DejaVu Sans"/>
              </a:rPr>
              <a:t>usnesením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457200" y="274680"/>
            <a:ext cx="8228160" cy="416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Průběh správního řízení</a:t>
            </a:r>
            <a:endParaRPr/>
          </a:p>
        </p:txBody>
      </p:sp>
      <p:sp>
        <p:nvSpPr>
          <p:cNvPr id="103" name="CustomShape 2"/>
          <p:cNvSpPr/>
          <p:nvPr/>
        </p:nvSpPr>
        <p:spPr>
          <a:xfrm>
            <a:off x="457200" y="836640"/>
            <a:ext cx="8228160" cy="5759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</a:t>
            </a:r>
            <a:r>
              <a:rPr lang="cs-CZ" sz="3200" b="1" u="sng" strike="noStrike" dirty="0">
                <a:solidFill>
                  <a:srgbClr val="000000"/>
                </a:solidFill>
                <a:latin typeface="Calibri"/>
                <a:ea typeface="DejaVu Sans"/>
              </a:rPr>
              <a:t>Výsledek řízení 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AutoNum type="alphaUcParenR"/>
            </a:pPr>
            <a:r>
              <a:rPr lang="cs-CZ" sz="2400" b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Zastavení </a:t>
            </a:r>
            <a:r>
              <a:rPr lang="cs-CZ" sz="2400" b="1" strike="noStrike" dirty="0">
                <a:solidFill>
                  <a:srgbClr val="000000"/>
                </a:solidFill>
                <a:latin typeface="Calibri"/>
                <a:ea typeface="DejaVu Sans"/>
              </a:rPr>
              <a:t>řízení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  - </a:t>
            </a:r>
            <a:r>
              <a:rPr lang="cs-CZ" sz="2400" strike="noStrike" dirty="0">
                <a:solidFill>
                  <a:srgbClr val="FF0000"/>
                </a:solidFill>
                <a:latin typeface="Calibri"/>
                <a:ea typeface="DejaVu Sans"/>
              </a:rPr>
              <a:t>usnesením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- důvody stanoveny taxativně (10)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- rozhodnutí zavazuje adresáta i jeho 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právního nástupce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cs-CZ" sz="2400" b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B)   Rozhodnutí      </a:t>
            </a: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- předchází mu výzva k seznámení se spisem </a:t>
            </a:r>
            <a:endParaRPr dirty="0" smtClean="0"/>
          </a:p>
          <a:p>
            <a:pPr>
              <a:lnSpc>
                <a:spcPct val="100000"/>
              </a:lnSpc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- zákonnost</a:t>
            </a:r>
            <a:endParaRPr dirty="0" smtClean="0"/>
          </a:p>
          <a:p>
            <a:pPr>
              <a:lnSpc>
                <a:spcPct val="100000"/>
              </a:lnSpc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- správnost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457200" y="274680"/>
            <a:ext cx="8228160" cy="560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Průběh správního řízení</a:t>
            </a:r>
            <a:endParaRPr/>
          </a:p>
        </p:txBody>
      </p:sp>
      <p:sp>
        <p:nvSpPr>
          <p:cNvPr id="105" name="CustomShape 2"/>
          <p:cNvSpPr/>
          <p:nvPr/>
        </p:nvSpPr>
        <p:spPr>
          <a:xfrm>
            <a:off x="457200" y="980640"/>
            <a:ext cx="8228160" cy="5615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</a:t>
            </a:r>
            <a:r>
              <a:rPr lang="cs-CZ" sz="3200" b="1" u="sng" strike="noStrike">
                <a:solidFill>
                  <a:srgbClr val="000000"/>
                </a:solidFill>
                <a:latin typeface="Calibri"/>
                <a:ea typeface="DejaVu Sans"/>
              </a:rPr>
              <a:t>Náležitosti rozhodnutí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s-CZ" sz="3200" b="1" u="sng" strike="noStrike">
                <a:solidFill>
                  <a:srgbClr val="000000"/>
                </a:solidFill>
                <a:latin typeface="Calibri"/>
                <a:ea typeface="DejaVu Sans"/>
              </a:rPr>
              <a:t>A – obsahové</a:t>
            </a:r>
            <a:r>
              <a:rPr lang="cs-CZ" sz="32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</a:t>
            </a:r>
            <a:r>
              <a:rPr lang="cs-CZ" sz="3200" b="1" u="sng" strike="noStrike">
                <a:solidFill>
                  <a:srgbClr val="000000"/>
                </a:solidFill>
                <a:latin typeface="Calibri"/>
                <a:ea typeface="DejaVu Sans"/>
              </a:rPr>
              <a:t>B – formální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výroková část                 - označení správního orgánu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odůvodnění                    - označení </a:t>
            </a:r>
            <a:r>
              <a:rPr lang="cs-CZ" sz="2800" i="1" strike="noStrike">
                <a:solidFill>
                  <a:srgbClr val="000000"/>
                </a:solidFill>
                <a:latin typeface="Calibri"/>
                <a:ea typeface="DejaVu Sans"/>
              </a:rPr>
              <a:t>( rozhod.-usnes.)</a:t>
            </a:r>
            <a:endParaRPr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poučení                           - jména všech účastníků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      - odpovědná osoba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      - datum, razítko, podpis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457200" y="274680"/>
            <a:ext cx="8228160" cy="488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Průběh správního řízení</a:t>
            </a:r>
            <a:endParaRPr/>
          </a:p>
        </p:txBody>
      </p:sp>
      <p:sp>
        <p:nvSpPr>
          <p:cNvPr id="107" name="CustomShape 2"/>
          <p:cNvSpPr/>
          <p:nvPr/>
        </p:nvSpPr>
        <p:spPr>
          <a:xfrm>
            <a:off x="457200" y="908640"/>
            <a:ext cx="8228160" cy="5759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</a:t>
            </a:r>
            <a:r>
              <a:rPr lang="cs-CZ" sz="3200" b="1" u="sng" strike="noStrike" dirty="0">
                <a:solidFill>
                  <a:srgbClr val="000000"/>
                </a:solidFill>
                <a:latin typeface="Calibri"/>
                <a:ea typeface="DejaVu Sans"/>
              </a:rPr>
              <a:t>Lhůty pro vydání rozhodnutí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Věc je - jednoduchá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- nikoliv jednoduchá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- zvláště složitá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1. bezodkladně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2. do 30 dnů </a:t>
            </a: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nejpozději </a:t>
            </a:r>
          </a:p>
          <a:p>
            <a:pPr>
              <a:lnSpc>
                <a:spcPct val="100000"/>
              </a:lnSpc>
            </a:pPr>
            <a:endParaRPr lang="cs-CZ" sz="3200" dirty="0" smtClean="0">
              <a:solidFill>
                <a:srgbClr val="000000"/>
              </a:solid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2400" i="1" dirty="0" smtClean="0">
                <a:solidFill>
                  <a:srgbClr val="000000"/>
                </a:solidFill>
                <a:latin typeface="Calibri"/>
                <a:ea typeface="DejaVu Sans"/>
              </a:rPr>
              <a:t>Další prodloužení o až 30 dnů pouze z důvodů uvedených v § 71.</a:t>
            </a:r>
            <a:endParaRPr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685800" y="116632"/>
            <a:ext cx="7770960" cy="1296144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1" strike="noStrike" dirty="0">
                <a:solidFill>
                  <a:srgbClr val="000000"/>
                </a:solidFill>
                <a:latin typeface="Calibri"/>
                <a:ea typeface="DejaVu Sans"/>
              </a:rPr>
              <a:t>Aplikace správního řádu ve školství</a:t>
            </a:r>
            <a:endParaRPr dirty="0"/>
          </a:p>
        </p:txBody>
      </p:sp>
      <p:sp>
        <p:nvSpPr>
          <p:cNvPr id="73" name="CustomShape 2"/>
          <p:cNvSpPr/>
          <p:nvPr/>
        </p:nvSpPr>
        <p:spPr>
          <a:xfrm>
            <a:off x="683640" y="1772816"/>
            <a:ext cx="7775280" cy="4823104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cs-CZ" sz="4000" b="1" strike="noStrike" dirty="0" smtClean="0">
              <a:solidFill>
                <a:srgbClr val="000000"/>
              </a:solidFill>
              <a:latin typeface="Calibri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cs-CZ" sz="4000" b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aneb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cs-CZ" sz="4000" b="1" strike="noStrike" dirty="0">
                <a:solidFill>
                  <a:srgbClr val="000000"/>
                </a:solidFill>
                <a:latin typeface="Calibri"/>
                <a:ea typeface="DejaVu Sans"/>
              </a:rPr>
              <a:t>rozhodování o právech a povinnostech v oblasti státní správy v přenesené působnosti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457200" y="274680"/>
            <a:ext cx="8228160" cy="488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Ukončení  správního řízení</a:t>
            </a:r>
            <a:endParaRPr/>
          </a:p>
        </p:txBody>
      </p:sp>
      <p:sp>
        <p:nvSpPr>
          <p:cNvPr id="109" name="CustomShape 2"/>
          <p:cNvSpPr/>
          <p:nvPr/>
        </p:nvSpPr>
        <p:spPr>
          <a:xfrm>
            <a:off x="457200" y="908640"/>
            <a:ext cx="8228160" cy="5543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Calibri"/>
                <a:ea typeface="DejaVu Sans"/>
              </a:rPr>
              <a:t>         </a:t>
            </a:r>
            <a:endParaRPr/>
          </a:p>
          <a:p>
            <a:pPr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Calibri"/>
                <a:ea typeface="DejaVu Sans"/>
              </a:rPr>
              <a:t>        </a:t>
            </a:r>
            <a:r>
              <a:rPr lang="cs-CZ" sz="3200" b="1" u="sng" strike="noStrike">
                <a:solidFill>
                  <a:srgbClr val="000000"/>
                </a:solidFill>
                <a:latin typeface="Calibri"/>
                <a:ea typeface="DejaVu Sans"/>
              </a:rPr>
              <a:t>Právní moc a vykonatelnost rozhodnutí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s-CZ" sz="3200" b="1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</a:t>
            </a:r>
            <a:r>
              <a:rPr lang="cs-CZ" sz="3600" b="1" strike="noStrike">
                <a:solidFill>
                  <a:srgbClr val="000000"/>
                </a:solidFill>
                <a:latin typeface="Calibri"/>
                <a:ea typeface="DejaVu Sans"/>
              </a:rPr>
              <a:t>- vydání rozhodnutí</a:t>
            </a:r>
            <a:endParaRPr/>
          </a:p>
          <a:p>
            <a:pPr>
              <a:lnSpc>
                <a:spcPct val="100000"/>
              </a:lnSpc>
            </a:pPr>
            <a:r>
              <a:rPr lang="cs-CZ" sz="36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- doložka o vypravení</a:t>
            </a:r>
            <a:endParaRPr/>
          </a:p>
          <a:p>
            <a:pPr>
              <a:lnSpc>
                <a:spcPct val="100000"/>
              </a:lnSpc>
            </a:pPr>
            <a:r>
              <a:rPr lang="cs-CZ" sz="36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- právní moc</a:t>
            </a:r>
            <a:endParaRPr/>
          </a:p>
          <a:p>
            <a:pPr>
              <a:lnSpc>
                <a:spcPct val="100000"/>
              </a:lnSpc>
            </a:pPr>
            <a:r>
              <a:rPr lang="cs-CZ" sz="36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- doložka o nabytí právní moci  </a:t>
            </a:r>
            <a:endParaRPr/>
          </a:p>
          <a:p>
            <a:pPr>
              <a:lnSpc>
                <a:spcPct val="100000"/>
              </a:lnSpc>
            </a:pPr>
            <a:r>
              <a:rPr lang="cs-CZ" sz="36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a vykonatelnosti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457200" y="274680"/>
            <a:ext cx="8228160" cy="848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3600" b="1" strike="noStrike">
                <a:solidFill>
                  <a:srgbClr val="000000"/>
                </a:solidFill>
                <a:latin typeface="Calibri"/>
                <a:ea typeface="DejaVu Sans"/>
              </a:rPr>
              <a:t>Přezkoumávání rozhodnutí</a:t>
            </a:r>
            <a:endParaRPr/>
          </a:p>
        </p:txBody>
      </p:sp>
      <p:sp>
        <p:nvSpPr>
          <p:cNvPr id="111" name="CustomShape 2"/>
          <p:cNvSpPr/>
          <p:nvPr/>
        </p:nvSpPr>
        <p:spPr>
          <a:xfrm>
            <a:off x="457200" y="1340640"/>
            <a:ext cx="8228160" cy="5255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</a:t>
            </a:r>
            <a:r>
              <a:rPr lang="cs-CZ" sz="4400" strike="noStrike">
                <a:solidFill>
                  <a:srgbClr val="000000"/>
                </a:solidFill>
                <a:latin typeface="Calibri"/>
                <a:ea typeface="DejaVu Sans"/>
              </a:rPr>
              <a:t>Odvolání / Rozklad</a:t>
            </a:r>
            <a:endParaRPr/>
          </a:p>
          <a:p>
            <a:pPr>
              <a:lnSpc>
                <a:spcPct val="100000"/>
              </a:lnSpc>
            </a:pPr>
            <a:r>
              <a:rPr lang="cs-CZ" sz="4400" strike="noStrike">
                <a:solidFill>
                  <a:srgbClr val="000000"/>
                </a:solidFill>
                <a:latin typeface="Calibri"/>
                <a:ea typeface="DejaVu Sans"/>
              </a:rPr>
              <a:t>               Přezkumné řízení</a:t>
            </a:r>
            <a:endParaRPr/>
          </a:p>
          <a:p>
            <a:pPr>
              <a:lnSpc>
                <a:spcPct val="100000"/>
              </a:lnSpc>
            </a:pPr>
            <a:r>
              <a:rPr lang="cs-CZ" sz="44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Obnova řízení</a:t>
            </a:r>
            <a:endParaRPr/>
          </a:p>
          <a:p>
            <a:pPr>
              <a:lnSpc>
                <a:spcPct val="100000"/>
              </a:lnSpc>
            </a:pPr>
            <a:r>
              <a:rPr lang="cs-CZ" sz="4400" strike="noStrike">
                <a:solidFill>
                  <a:srgbClr val="000000"/>
                </a:solidFill>
                <a:latin typeface="Calibri"/>
                <a:ea typeface="DejaVu Sans"/>
              </a:rPr>
              <a:t>               Přezkum soudem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457200" y="274680"/>
            <a:ext cx="8228160" cy="848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3600" b="1" strike="noStrike">
                <a:solidFill>
                  <a:srgbClr val="000000"/>
                </a:solidFill>
                <a:latin typeface="Calibri"/>
                <a:ea typeface="DejaVu Sans"/>
              </a:rPr>
              <a:t>Odvolací řízení</a:t>
            </a:r>
            <a:endParaRPr/>
          </a:p>
        </p:txBody>
      </p:sp>
      <p:sp>
        <p:nvSpPr>
          <p:cNvPr id="113" name="CustomShape 2"/>
          <p:cNvSpPr/>
          <p:nvPr/>
        </p:nvSpPr>
        <p:spPr>
          <a:xfrm>
            <a:off x="457200" y="1268640"/>
            <a:ext cx="8228160" cy="5255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proti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rozhodnutí vydaného v 1. stupni a nenabyvšího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cs-CZ" sz="2800" dirty="0" smtClean="0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právní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moci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odvolat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se lze až poté, co bylo rozhodnutí vydané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podává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se u toho, kdo rozhodnutí vydal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odvolat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se lze ve stanovené lhůtě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řízení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zahájeno dnem podání odvolání u příslušného 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odvolat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se lze proti výrokové části, jednotlivému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cs-CZ" sz="2800" dirty="0" smtClean="0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výroku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nepřípustné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je odvolání pouze proti odůvodnění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457200" y="274680"/>
            <a:ext cx="8228160" cy="920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000" b="1" strike="noStrike">
                <a:solidFill>
                  <a:srgbClr val="000000"/>
                </a:solidFill>
                <a:latin typeface="Calibri"/>
                <a:ea typeface="DejaVu Sans"/>
              </a:rPr>
              <a:t>Odvolání</a:t>
            </a:r>
            <a:endParaRPr/>
          </a:p>
        </p:txBody>
      </p:sp>
      <p:sp>
        <p:nvSpPr>
          <p:cNvPr id="115" name="CustomShape 2"/>
          <p:cNvSpPr/>
          <p:nvPr/>
        </p:nvSpPr>
        <p:spPr>
          <a:xfrm>
            <a:off x="457200" y="1412640"/>
            <a:ext cx="8228160" cy="5039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4000" strike="noStrike">
                <a:solidFill>
                  <a:srgbClr val="000000"/>
                </a:solidFill>
                <a:latin typeface="Calibri"/>
                <a:ea typeface="DejaVu Sans"/>
              </a:rPr>
              <a:t>               </a:t>
            </a:r>
            <a:endParaRPr/>
          </a:p>
          <a:p>
            <a:pPr>
              <a:lnSpc>
                <a:spcPct val="100000"/>
              </a:lnSpc>
            </a:pPr>
            <a:r>
              <a:rPr lang="cs-CZ" sz="4000" strike="noStrike">
                <a:solidFill>
                  <a:srgbClr val="000000"/>
                </a:solidFill>
                <a:latin typeface="Calibri"/>
                <a:ea typeface="DejaVu Sans"/>
              </a:rPr>
              <a:t>                Náležitosti odvolání</a:t>
            </a:r>
            <a:endParaRPr/>
          </a:p>
          <a:p>
            <a:pPr>
              <a:lnSpc>
                <a:spcPct val="100000"/>
              </a:lnSpc>
            </a:pPr>
            <a:r>
              <a:rPr lang="cs-CZ" sz="40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Průběh odvolání</a:t>
            </a:r>
            <a:endParaRPr/>
          </a:p>
          <a:p>
            <a:pPr>
              <a:lnSpc>
                <a:spcPct val="100000"/>
              </a:lnSpc>
            </a:pPr>
            <a:r>
              <a:rPr lang="cs-CZ" sz="4000" strike="noStrike">
                <a:solidFill>
                  <a:srgbClr val="000000"/>
                </a:solidFill>
                <a:latin typeface="Calibri"/>
                <a:ea typeface="DejaVu Sans"/>
              </a:rPr>
              <a:t>             Odvolací správní orgán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457200" y="274680"/>
            <a:ext cx="8228160" cy="920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3600" b="1" strike="noStrike">
                <a:solidFill>
                  <a:srgbClr val="000000"/>
                </a:solidFill>
                <a:latin typeface="Calibri"/>
                <a:ea typeface="DejaVu Sans"/>
              </a:rPr>
              <a:t>Přezkumné řízení</a:t>
            </a:r>
            <a:endParaRPr/>
          </a:p>
        </p:txBody>
      </p:sp>
      <p:sp>
        <p:nvSpPr>
          <p:cNvPr id="117" name="CustomShape 2"/>
          <p:cNvSpPr/>
          <p:nvPr/>
        </p:nvSpPr>
        <p:spPr>
          <a:xfrm>
            <a:off x="457200" y="1412640"/>
            <a:ext cx="8228160" cy="5111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při </a:t>
            </a: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pochybnostech o zákonnosti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při </a:t>
            </a: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pochybnostech o předběžné vykonatelnosti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ne </a:t>
            </a: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při pochybnostech o správnosti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provádí </a:t>
            </a: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správní orgán nadřízený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2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provádí </a:t>
            </a: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jak z moci úřední tak na návrh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457200" y="274680"/>
            <a:ext cx="8228160" cy="848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3600" b="1" strike="noStrike">
                <a:solidFill>
                  <a:srgbClr val="000000"/>
                </a:solidFill>
                <a:latin typeface="Calibri"/>
                <a:ea typeface="DejaVu Sans"/>
              </a:rPr>
              <a:t>Obnova řízení</a:t>
            </a:r>
            <a:endParaRPr/>
          </a:p>
        </p:txBody>
      </p:sp>
      <p:sp>
        <p:nvSpPr>
          <p:cNvPr id="119" name="CustomShape 2"/>
          <p:cNvSpPr/>
          <p:nvPr/>
        </p:nvSpPr>
        <p:spPr>
          <a:xfrm>
            <a:off x="457200" y="1268640"/>
            <a:ext cx="8228160" cy="5399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účelem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je odstranit pochybení nebo skutkové omyly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zahajuje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se na žádost nebo z moci úřední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taxativně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stanoveny důvody   </a:t>
            </a:r>
            <a:r>
              <a:rPr lang="cs-CZ" sz="2000" i="1" strike="noStrike" dirty="0">
                <a:solidFill>
                  <a:srgbClr val="000000"/>
                </a:solidFill>
                <a:latin typeface="Calibri"/>
                <a:ea typeface="DejaVu Sans"/>
              </a:rPr>
              <a:t>( § 100)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žádost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lze podat u kteréhokoliv orgánu, který v dané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cs-CZ" sz="2800" dirty="0" smtClean="0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věci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rozhodoval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o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obnově řízení rozhoduje ten orgán, který v dané věci </a:t>
            </a:r>
            <a:endParaRPr lang="cs-CZ" sz="2800" strike="noStrike" dirty="0" smtClean="0">
              <a:solidFill>
                <a:srgbClr val="000000"/>
              </a:solid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2800" dirty="0" smtClean="0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rozhodoval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v posledním stupni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457200" y="274680"/>
            <a:ext cx="8228160" cy="704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3600" b="1" strike="noStrike">
                <a:solidFill>
                  <a:srgbClr val="000000"/>
                </a:solidFill>
                <a:latin typeface="Calibri"/>
                <a:ea typeface="DejaVu Sans"/>
              </a:rPr>
              <a:t>Přezkum rozhodnutí soudem</a:t>
            </a:r>
            <a:endParaRPr/>
          </a:p>
        </p:txBody>
      </p:sp>
      <p:sp>
        <p:nvSpPr>
          <p:cNvPr id="121" name="CustomShape 2"/>
          <p:cNvSpPr/>
          <p:nvPr/>
        </p:nvSpPr>
        <p:spPr>
          <a:xfrm>
            <a:off x="457200" y="1196640"/>
            <a:ext cx="8228160" cy="492804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Zahajuje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se žalobou u příslušného soudu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Žalobu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podat je oprávněn ten, kdo se chce domoci nápravy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Účastníky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jsou žalobce i žalovaný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Postupuje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se podle Soudního řádu správního č. 150/2002 Sb.,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Proti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rozhodnutí soudu je možné podat </a:t>
            </a:r>
            <a:r>
              <a:rPr lang="cs-CZ" sz="2400" b="1" strike="noStrike" dirty="0">
                <a:solidFill>
                  <a:srgbClr val="000000"/>
                </a:solidFill>
                <a:latin typeface="Calibri"/>
                <a:ea typeface="DejaVu Sans"/>
              </a:rPr>
              <a:t>Kasační stížnost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     o které rozhoduje nejvyšší správní soud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515880" y="158040"/>
            <a:ext cx="8228160" cy="776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3600" b="1" strike="noStrike">
                <a:solidFill>
                  <a:srgbClr val="000000"/>
                </a:solidFill>
                <a:latin typeface="Calibri"/>
                <a:ea typeface="DejaVu Sans"/>
              </a:rPr>
              <a:t>Školský zákon - § 165 odst.2</a:t>
            </a:r>
            <a:endParaRPr/>
          </a:p>
        </p:txBody>
      </p:sp>
      <p:sp>
        <p:nvSpPr>
          <p:cNvPr id="123" name="CustomShape 2"/>
          <p:cNvSpPr/>
          <p:nvPr/>
        </p:nvSpPr>
        <p:spPr>
          <a:xfrm>
            <a:off x="467640" y="1268640"/>
            <a:ext cx="8228160" cy="5327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lang="cs-CZ" sz="2800" i="1" strike="noStrike">
                <a:solidFill>
                  <a:srgbClr val="000000"/>
                </a:solidFill>
                <a:latin typeface="Calibri"/>
                <a:ea typeface="DejaVu Sans"/>
              </a:rPr>
              <a:t>Ředitel školy a školského zařízení, které zřizuje stát, kraj, obec nebo svazek obcí, rozhoduje o právech a povinnostech v oblasti státní správy v těchto případech: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       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                </a:t>
            </a:r>
            <a:r>
              <a:rPr lang="cs-CZ" sz="2800" b="1" strike="noStrike">
                <a:solidFill>
                  <a:srgbClr val="000000"/>
                </a:solidFill>
                <a:latin typeface="Calibri"/>
                <a:ea typeface="DejaVu Sans"/>
              </a:rPr>
              <a:t>Mateřské školy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-</a:t>
            </a:r>
            <a:r>
              <a:rPr lang="cs-CZ" sz="2400" strike="noStrike">
                <a:solidFill>
                  <a:srgbClr val="000000"/>
                </a:solidFill>
                <a:latin typeface="Calibri"/>
                <a:ea typeface="DejaVu Sans"/>
              </a:rPr>
              <a:t> přijetí dítěte k předškolnímu vzdělávání podle § 34</a:t>
            </a:r>
            <a:endParaRPr/>
          </a:p>
          <a:p>
            <a:pPr>
              <a:lnSpc>
                <a:spcPct val="100000"/>
              </a:lnSpc>
            </a:pPr>
            <a:r>
              <a:rPr lang="cs-CZ" sz="2400" strike="noStrike">
                <a:solidFill>
                  <a:srgbClr val="000000"/>
                </a:solidFill>
                <a:latin typeface="Calibri"/>
                <a:ea typeface="DejaVu Sans"/>
              </a:rPr>
              <a:t> - ukončení předškolního vzdělávání podle § 35</a:t>
            </a:r>
            <a:endParaRPr/>
          </a:p>
          <a:p>
            <a:pPr>
              <a:lnSpc>
                <a:spcPct val="100000"/>
              </a:lnSpc>
            </a:pPr>
            <a:r>
              <a:rPr lang="cs-CZ" sz="2400" strike="noStrike">
                <a:solidFill>
                  <a:srgbClr val="000000"/>
                </a:solidFill>
                <a:latin typeface="Calibri"/>
                <a:ea typeface="DejaVu Sans"/>
              </a:rPr>
              <a:t> - ukončení individuálního vzdělávání podle § 34b</a:t>
            </a:r>
            <a:endParaRPr/>
          </a:p>
          <a:p>
            <a:pPr>
              <a:lnSpc>
                <a:spcPct val="100000"/>
              </a:lnSpc>
            </a:pPr>
            <a:r>
              <a:rPr lang="cs-CZ" sz="2400" strike="noStrike">
                <a:solidFill>
                  <a:srgbClr val="000000"/>
                </a:solidFill>
                <a:latin typeface="Calibri"/>
                <a:ea typeface="DejaVu Sans"/>
              </a:rPr>
              <a:t> - prominutí úplaty za vzdělání podle § 123 odst.4 + § 6 vyhl.č.14</a:t>
            </a:r>
            <a:endParaRPr/>
          </a:p>
          <a:p>
            <a:pPr>
              <a:lnSpc>
                <a:spcPct val="100000"/>
              </a:lnSpc>
            </a:pPr>
            <a:r>
              <a:rPr lang="cs-CZ" sz="2400" strike="noStrike">
                <a:solidFill>
                  <a:srgbClr val="000000"/>
                </a:solidFill>
                <a:latin typeface="Calibri"/>
                <a:ea typeface="DejaVu Sans"/>
              </a:rPr>
              <a:t> - snížení úplaty za vzdělání podle §123 odst.4 + § 6 vyhl.č.14</a:t>
            </a:r>
            <a:endParaRPr/>
          </a:p>
          <a:p>
            <a:pPr>
              <a:lnSpc>
                <a:spcPct val="100000"/>
              </a:lnSpc>
            </a:pPr>
            <a:r>
              <a:rPr lang="cs-CZ" sz="2400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457200" y="274680"/>
            <a:ext cx="8228160" cy="560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2800" b="1" strike="noStrike">
                <a:solidFill>
                  <a:srgbClr val="000000"/>
                </a:solidFill>
                <a:latin typeface="Calibri"/>
                <a:ea typeface="DejaVu Sans"/>
              </a:rPr>
              <a:t>Základní školy</a:t>
            </a:r>
            <a:endParaRPr/>
          </a:p>
        </p:txBody>
      </p:sp>
      <p:sp>
        <p:nvSpPr>
          <p:cNvPr id="125" name="CustomShape 2"/>
          <p:cNvSpPr/>
          <p:nvPr/>
        </p:nvSpPr>
        <p:spPr>
          <a:xfrm>
            <a:off x="457200" y="836640"/>
            <a:ext cx="8228160" cy="5831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zařazení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dítěte do přípravné třídy základní školy podle § 47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přijetí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k základnímu vzdělávání podle § 46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zamítnutí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žádosti o odklad povinné školní docházky podle § 37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zamítnutí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žádosti o povolení individuálního vzdělávacího plánu podle § 18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zamítnutí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žádosti o přeřazení žáka do vyššího ročníku podle § 17 odst.3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převedení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žáka do odpovídajícího ročníku základní školy podle § 39 odst.2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povolení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a ukončení individuálního vzdělávání žáka podle § 41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přestup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žáka podle § 49 odst.1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převedení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žáka do jiného vzdělávacího programu podle § 49 odst.2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zamítnutí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žádosti o povolení pokračování v základním vzdělávání podle </a:t>
            </a:r>
            <a:endParaRPr sz="2000" dirty="0"/>
          </a:p>
          <a:p>
            <a:pPr>
              <a:lnSpc>
                <a:spcPct val="100000"/>
              </a:lnSpc>
            </a:pP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§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55 odst.2 ( zdrav. </a:t>
            </a:r>
            <a:r>
              <a:rPr lang="cs-CZ" sz="2000" strike="noStrike" dirty="0" err="1">
                <a:solidFill>
                  <a:srgbClr val="000000"/>
                </a:solidFill>
                <a:latin typeface="Calibri"/>
                <a:ea typeface="DejaVu Sans"/>
              </a:rPr>
              <a:t>postiž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zamítnutí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žádosti o pokračování v základním vzdělávání podle § 55 odst.1</a:t>
            </a:r>
            <a:endParaRPr sz="2000"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zařazení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dítěte do přípravného stupně ZŠ speciální podle § 48a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457200" y="274680"/>
            <a:ext cx="8228160" cy="704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2800" b="1" strike="noStrike">
                <a:solidFill>
                  <a:srgbClr val="000000"/>
                </a:solidFill>
                <a:latin typeface="Calibri"/>
                <a:ea typeface="DejaVu Sans"/>
              </a:rPr>
              <a:t>SŠ, VOŠ, Konzervatoř</a:t>
            </a:r>
            <a:endParaRPr/>
          </a:p>
        </p:txBody>
      </p:sp>
      <p:sp>
        <p:nvSpPr>
          <p:cNvPr id="127" name="CustomShape 2"/>
          <p:cNvSpPr/>
          <p:nvPr/>
        </p:nvSpPr>
        <p:spPr>
          <a:xfrm>
            <a:off x="467640" y="980640"/>
            <a:ext cx="8228160" cy="5471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-  </a:t>
            </a: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přijetí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ke vzdělávání ve střední škole podle § 59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</a:t>
            </a: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ve vyšší odborné škole podle § 93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</a:t>
            </a: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v konzervatoři podle § 88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zamítnutí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žádosti o přeřazení žáka nebo studenta do vyššího </a:t>
            </a: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ročníku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podle § 17 </a:t>
            </a: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odst.2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  zamítnutí žádosti o povolení individuálního vzdělávacího </a:t>
            </a:r>
          </a:p>
          <a:p>
            <a:pPr>
              <a:lnSpc>
                <a:spcPct val="100000"/>
              </a:lnSpc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   plánu podle § 18</a:t>
            </a:r>
            <a:endParaRPr sz="24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zamítnutí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žádosti o přestup, změnu oboru vzdělání, přerušení </a:t>
            </a: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cs-CZ" sz="2400" dirty="0" smtClean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vzdělávání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a opakování ročníku podle § 66 a § 97  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zamítnutí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žádosti o uznání dosaženého vzdělání podle § 70 a </a:t>
            </a:r>
            <a:endParaRPr lang="cs-CZ" sz="2400" strike="noStrike" dirty="0" smtClean="0">
              <a:solidFill>
                <a:srgbClr val="000000"/>
              </a:solid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 § 100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-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podmíněné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vyloučení a vyloučení žáka nebo studenta ze školy </a:t>
            </a: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cs-CZ" sz="2400" dirty="0" smtClean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nebo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školského zařízení podle § 31 odst.4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457200" y="274680"/>
            <a:ext cx="8228160" cy="560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cs-CZ" sz="3200" strike="noStrike">
                <a:solidFill>
                  <a:srgbClr val="000000"/>
                </a:solidFill>
                <a:latin typeface="Calibri"/>
                <a:ea typeface="DejaVu Sans"/>
              </a:rPr>
              <a:t>Doporučená literatura</a:t>
            </a:r>
            <a:endParaRPr/>
          </a:p>
        </p:txBody>
      </p:sp>
      <p:sp>
        <p:nvSpPr>
          <p:cNvPr id="75" name="CustomShape 2"/>
          <p:cNvSpPr/>
          <p:nvPr/>
        </p:nvSpPr>
        <p:spPr>
          <a:xfrm>
            <a:off x="457200" y="908640"/>
            <a:ext cx="8228160" cy="5543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dirty="0" smtClean="0"/>
          </a:p>
          <a:p>
            <a:endParaRPr dirty="0" smtClean="0"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Zákon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č. 500/2004 Sb., zákon správní řád, v úplném znění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Zákon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č. 561/2004 Sb., o předškolním, základním, středním, vyšším </a:t>
            </a: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cs-CZ" sz="2000" dirty="0" smtClean="0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odborném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a jiném vzdělávání (školský zákon), v úplném znění 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Vyhláška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č.14/2005 Sb., o předškolním vzdělávání , v úplném znění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Vyhláška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č.48/2005 Sb., o základním vzdělávání a o některých náležitostech </a:t>
            </a: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cs-CZ" sz="2000" dirty="0" smtClean="0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plnění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povinné školní docházky , v úplném znění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Vyhláška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č.13/2005 Sb., o středním vzdělávání a vzdělávání v konzervatoři, v </a:t>
            </a: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cs-CZ" sz="2000" dirty="0" smtClean="0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úplném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znění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Vyhláška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č.10/2005 Sb., o vyšším odborném vzdělávání , v úplném znění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Vyhláška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č.671/2004 Sb., kterou se stanoví podrobnosti o organizaci </a:t>
            </a:r>
            <a:endParaRPr lang="cs-CZ" sz="2000" strike="noStrike" dirty="0" smtClean="0">
              <a:solidFill>
                <a:srgbClr val="000000"/>
              </a:solidFill>
              <a:latin typeface="Calibri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2000" dirty="0" smtClean="0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přijímacího 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řízení ke vzdělávání ve středních školách, v úplném znění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lang="cs-CZ" sz="2000" strike="noStrike" dirty="0" err="1" smtClean="0">
                <a:solidFill>
                  <a:srgbClr val="000000"/>
                </a:solidFill>
                <a:latin typeface="Calibri"/>
                <a:ea typeface="DejaVu Sans"/>
              </a:rPr>
              <a:t>Ondruš</a:t>
            </a:r>
            <a:r>
              <a:rPr lang="cs-CZ" sz="20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,R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.: Správní řád, </a:t>
            </a:r>
            <a:r>
              <a:rPr lang="cs-CZ" sz="2000" strike="noStrike" dirty="0" err="1">
                <a:solidFill>
                  <a:srgbClr val="000000"/>
                </a:solidFill>
                <a:latin typeface="Calibri"/>
                <a:ea typeface="DejaVu Sans"/>
              </a:rPr>
              <a:t>Linde</a:t>
            </a:r>
            <a:r>
              <a:rPr lang="cs-CZ" sz="2000" strike="noStrike" dirty="0">
                <a:solidFill>
                  <a:srgbClr val="000000"/>
                </a:solidFill>
                <a:latin typeface="Calibri"/>
                <a:ea typeface="DejaVu Sans"/>
              </a:rPr>
              <a:t> Praha, a.s.,2005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457200" y="274680"/>
            <a:ext cx="8228160" cy="560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2800" b="1" strike="noStrike">
                <a:solidFill>
                  <a:srgbClr val="000000"/>
                </a:solidFill>
                <a:latin typeface="Calibri"/>
                <a:ea typeface="DejaVu Sans"/>
              </a:rPr>
              <a:t>Přehled možných správních úkonů</a:t>
            </a:r>
            <a:endParaRPr/>
          </a:p>
        </p:txBody>
      </p:sp>
      <p:sp>
        <p:nvSpPr>
          <p:cNvPr id="129" name="CustomShape 2"/>
          <p:cNvSpPr/>
          <p:nvPr/>
        </p:nvSpPr>
        <p:spPr>
          <a:xfrm>
            <a:off x="457200" y="980640"/>
            <a:ext cx="8228160" cy="5687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*</a:t>
            </a:r>
            <a:r>
              <a:rPr lang="cs-CZ" sz="3200" b="1" strike="noStrike" dirty="0">
                <a:solidFill>
                  <a:srgbClr val="000000"/>
                </a:solidFill>
                <a:latin typeface="Calibri"/>
                <a:ea typeface="DejaVu Sans"/>
              </a:rPr>
              <a:t>Ředitel školy při vedení správního řízení dle </a:t>
            </a:r>
            <a:r>
              <a:rPr lang="cs-CZ" sz="3200" b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</a:p>
          <a:p>
            <a:pPr>
              <a:lnSpc>
                <a:spcPct val="100000"/>
              </a:lnSpc>
            </a:pPr>
            <a:r>
              <a:rPr lang="cs-CZ" sz="3200" b="1" dirty="0" smtClean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lang="cs-CZ" sz="3200" b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školského zákona </a:t>
            </a:r>
            <a:r>
              <a:rPr lang="cs-CZ" sz="3200" b="1" strike="noStrike" dirty="0">
                <a:solidFill>
                  <a:srgbClr val="000000"/>
                </a:solidFill>
                <a:latin typeface="Calibri"/>
                <a:ea typeface="DejaVu Sans"/>
              </a:rPr>
              <a:t>může  vydat: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</a:t>
            </a:r>
            <a:r>
              <a:rPr lang="cs-CZ" sz="2400" i="1" strike="noStrike" dirty="0">
                <a:solidFill>
                  <a:srgbClr val="000000"/>
                </a:solidFill>
                <a:latin typeface="Calibri"/>
                <a:ea typeface="DejaVu Sans"/>
              </a:rPr>
              <a:t>- až </a:t>
            </a:r>
            <a:r>
              <a:rPr lang="cs-CZ" sz="2400" i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10 </a:t>
            </a:r>
            <a:r>
              <a:rPr lang="cs-CZ" sz="2400" i="1" strike="noStrike" dirty="0">
                <a:solidFill>
                  <a:srgbClr val="000000"/>
                </a:solidFill>
                <a:latin typeface="Calibri"/>
                <a:ea typeface="DejaVu Sans"/>
              </a:rPr>
              <a:t>x „Rozhodnutí“  v MŠ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i="1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- až </a:t>
            </a:r>
            <a:r>
              <a:rPr lang="cs-CZ" sz="2400" i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12 </a:t>
            </a:r>
            <a:r>
              <a:rPr lang="cs-CZ" sz="2400" i="1" strike="noStrike" dirty="0">
                <a:solidFill>
                  <a:srgbClr val="000000"/>
                </a:solidFill>
                <a:latin typeface="Calibri"/>
                <a:ea typeface="DejaVu Sans"/>
              </a:rPr>
              <a:t>x „Rozhodnutí“ v </a:t>
            </a:r>
            <a:r>
              <a:rPr lang="cs-CZ" sz="2400" i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ZŠ</a:t>
            </a:r>
          </a:p>
          <a:p>
            <a:pPr>
              <a:lnSpc>
                <a:spcPct val="100000"/>
              </a:lnSpc>
            </a:pPr>
            <a:r>
              <a:rPr lang="cs-CZ" sz="2400" i="1" dirty="0" smtClean="0">
                <a:solidFill>
                  <a:srgbClr val="000000"/>
                </a:solidFill>
                <a:latin typeface="Calibri"/>
                <a:ea typeface="DejaVu Sans"/>
              </a:rPr>
              <a:t>                - až 9 x „Rozhodnutí“  v SŠ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i="1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- až 24 x „Usnesení“ ( procesní rozhodnutí)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i="1" strike="noStrike" dirty="0">
                <a:solidFill>
                  <a:srgbClr val="000000"/>
                </a:solidFill>
                <a:latin typeface="Calibri"/>
                <a:ea typeface="DejaVu Sans"/>
              </a:rPr>
              <a:t>      provést – až 16 x další procesní úkony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3200" b="1" strike="noStrike" dirty="0">
                <a:solidFill>
                  <a:srgbClr val="000000"/>
                </a:solidFill>
                <a:latin typeface="Calibri"/>
                <a:ea typeface="DejaVu Sans"/>
              </a:rPr>
              <a:t>*Ředitel školy v režimu správního řádu dále řeší: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    - </a:t>
            </a:r>
            <a:r>
              <a:rPr lang="cs-CZ" sz="2400" i="1" strike="noStrike" dirty="0">
                <a:solidFill>
                  <a:srgbClr val="000000"/>
                </a:solidFill>
                <a:latin typeface="Calibri"/>
                <a:ea typeface="DejaVu Sans"/>
              </a:rPr>
              <a:t>vyřizování žádostí o poskytnutí informace </a:t>
            </a:r>
            <a:r>
              <a:rPr lang="cs-CZ" sz="2000" i="1" strike="noStrike" dirty="0">
                <a:solidFill>
                  <a:srgbClr val="000000"/>
                </a:solidFill>
                <a:latin typeface="Calibri"/>
                <a:ea typeface="DejaVu Sans"/>
              </a:rPr>
              <a:t>(z.č.106/99 Sb.,)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i="1" strike="noStrike" dirty="0">
                <a:solidFill>
                  <a:srgbClr val="000000"/>
                </a:solidFill>
                <a:latin typeface="Calibri"/>
                <a:ea typeface="DejaVu Sans"/>
              </a:rPr>
              <a:t>    - vyřizování stížností  </a:t>
            </a:r>
            <a:r>
              <a:rPr lang="cs-CZ" sz="2000" i="1" strike="noStrike" dirty="0">
                <a:solidFill>
                  <a:srgbClr val="000000"/>
                </a:solidFill>
                <a:latin typeface="Calibri"/>
                <a:ea typeface="DejaVu Sans"/>
              </a:rPr>
              <a:t>( § 175 správního řádu)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457200" y="274680"/>
            <a:ext cx="8228160" cy="560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1" strike="noStrike">
                <a:solidFill>
                  <a:srgbClr val="000000"/>
                </a:solidFill>
                <a:latin typeface="Calibri"/>
                <a:ea typeface="DejaVu Sans"/>
              </a:rPr>
              <a:t>Hlavní pojmy</a:t>
            </a:r>
            <a:endParaRPr/>
          </a:p>
        </p:txBody>
      </p:sp>
      <p:sp>
        <p:nvSpPr>
          <p:cNvPr id="77" name="CustomShape 2"/>
          <p:cNvSpPr/>
          <p:nvPr/>
        </p:nvSpPr>
        <p:spPr>
          <a:xfrm>
            <a:off x="457200" y="980640"/>
            <a:ext cx="8228160" cy="5471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600" strike="noStrike">
                <a:solidFill>
                  <a:srgbClr val="000000"/>
                </a:solidFill>
                <a:latin typeface="Calibri"/>
                <a:ea typeface="DejaVu Sans"/>
              </a:rPr>
              <a:t>veřejná správa ( správa věcí veřejných)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600" strike="noStrike">
                <a:solidFill>
                  <a:srgbClr val="000000"/>
                </a:solidFill>
                <a:latin typeface="Calibri"/>
                <a:ea typeface="DejaVu Sans"/>
              </a:rPr>
              <a:t>státní správa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600" strike="noStrike">
                <a:solidFill>
                  <a:srgbClr val="000000"/>
                </a:solidFill>
                <a:latin typeface="Calibri"/>
                <a:ea typeface="DejaVu Sans"/>
              </a:rPr>
              <a:t>samospráva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600" strike="noStrike">
                <a:solidFill>
                  <a:srgbClr val="000000"/>
                </a:solidFill>
                <a:latin typeface="Calibri"/>
                <a:ea typeface="DejaVu Sans"/>
              </a:rPr>
              <a:t>vykonavatel státní správy ve školství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600" strike="noStrike">
                <a:solidFill>
                  <a:srgbClr val="000000"/>
                </a:solidFill>
                <a:latin typeface="Calibri"/>
                <a:ea typeface="DejaVu Sans"/>
              </a:rPr>
              <a:t>vykonavatel samosprávy ve školství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600" strike="noStrike">
                <a:solidFill>
                  <a:srgbClr val="000000"/>
                </a:solidFill>
                <a:latin typeface="Calibri"/>
                <a:ea typeface="DejaVu Sans"/>
              </a:rPr>
              <a:t>ředitel školy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3600" strike="noStrike">
                <a:solidFill>
                  <a:srgbClr val="000000"/>
                </a:solidFill>
                <a:latin typeface="Calibri"/>
                <a:ea typeface="DejaVu Sans"/>
              </a:rPr>
              <a:t>správní řízení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457200" y="274680"/>
            <a:ext cx="8228160" cy="632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cs-CZ" sz="4400" b="1" strike="noStrike">
                <a:solidFill>
                  <a:srgbClr val="000000"/>
                </a:solidFill>
                <a:latin typeface="Calibri"/>
                <a:ea typeface="DejaVu Sans"/>
              </a:rPr>
              <a:t>Správní řízení…</a:t>
            </a:r>
            <a:endParaRPr/>
          </a:p>
        </p:txBody>
      </p:sp>
      <p:sp>
        <p:nvSpPr>
          <p:cNvPr id="79" name="CustomShape 2"/>
          <p:cNvSpPr/>
          <p:nvPr/>
        </p:nvSpPr>
        <p:spPr>
          <a:xfrm>
            <a:off x="457200" y="1268640"/>
            <a:ext cx="8228160" cy="5183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cs-CZ" sz="4000" b="1" strike="noStrike" dirty="0">
                <a:solidFill>
                  <a:srgbClr val="000000"/>
                </a:solidFill>
                <a:latin typeface="Calibri"/>
                <a:ea typeface="DejaVu Sans"/>
              </a:rPr>
              <a:t>    …je postup správního orgánu, jehož účelem je vydání rozhodnutí, jímž se v určité věci zakládají, mění nebo ruší práva anebo povinnosti jmenovitě určené osoby nebo jímž se v určité věci prohlašuje, že taková osoba práva nebo povinnosti má anebo nemá.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457200" y="274680"/>
            <a:ext cx="8228160" cy="632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cs-CZ" sz="2800" b="1" strike="noStrike">
                <a:solidFill>
                  <a:srgbClr val="000000"/>
                </a:solidFill>
                <a:latin typeface="Calibri"/>
                <a:ea typeface="DejaVu Sans"/>
              </a:rPr>
              <a:t>Základní zásady</a:t>
            </a:r>
            <a:endParaRPr/>
          </a:p>
        </p:txBody>
      </p:sp>
      <p:sp>
        <p:nvSpPr>
          <p:cNvPr id="81" name="CustomShape 2"/>
          <p:cNvSpPr/>
          <p:nvPr/>
        </p:nvSpPr>
        <p:spPr>
          <a:xfrm>
            <a:off x="467640" y="1556640"/>
            <a:ext cx="8228160" cy="500004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zákonnosti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materiální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pravdy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hospodárnosti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rychlosti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rovnosti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zákazu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zneužití správního uvážení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ochrany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dobré víry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veřejného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zájmu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předvídatelnosti 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veřejné správy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457200" y="274680"/>
            <a:ext cx="8228160" cy="488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cs-CZ" sz="2800" b="1" strike="noStrike">
                <a:solidFill>
                  <a:srgbClr val="000000"/>
                </a:solidFill>
                <a:latin typeface="Calibri"/>
                <a:ea typeface="DejaVu Sans"/>
              </a:rPr>
              <a:t>Úvodní procesní otázky:</a:t>
            </a:r>
            <a:endParaRPr/>
          </a:p>
        </p:txBody>
      </p:sp>
      <p:sp>
        <p:nvSpPr>
          <p:cNvPr id="83" name="CustomShape 2"/>
          <p:cNvSpPr/>
          <p:nvPr/>
        </p:nvSpPr>
        <p:spPr>
          <a:xfrm>
            <a:off x="457200" y="908640"/>
            <a:ext cx="8228160" cy="5687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cs-CZ" sz="3600" b="1" u="sng" strike="noStrike" dirty="0">
                <a:solidFill>
                  <a:srgbClr val="000000"/>
                </a:solidFill>
                <a:latin typeface="Calibri"/>
                <a:ea typeface="DejaVu Sans"/>
              </a:rPr>
              <a:t>si uvědomit: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- je daná věc předmětem správního řízení?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- jde o rozhodování v konkrétní věci či o konkrétní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</a:p>
          <a:p>
            <a:pPr>
              <a:lnSpc>
                <a:spcPct val="100000"/>
              </a:lnSpc>
            </a:pPr>
            <a:r>
              <a:rPr lang="cs-CZ" sz="2800" dirty="0" smtClean="0">
                <a:solidFill>
                  <a:srgbClr val="000000"/>
                </a:solidFill>
                <a:latin typeface="Calibri"/>
                <a:ea typeface="DejaVu Sans"/>
              </a:rPr>
              <a:t>          </a:t>
            </a:r>
            <a:r>
              <a:rPr lang="cs-CZ" sz="28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osobě</a:t>
            </a: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?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rozhodnutí   - konstitutivní  </a:t>
            </a:r>
            <a:r>
              <a:rPr lang="cs-CZ" strike="noStrike" dirty="0">
                <a:solidFill>
                  <a:srgbClr val="000000"/>
                </a:solidFill>
                <a:latin typeface="Calibri"/>
                <a:ea typeface="DejaVu Sans"/>
              </a:rPr>
              <a:t>( zavazují a působí do budoucna)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8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- deklarativní    </a:t>
            </a:r>
            <a:r>
              <a:rPr lang="cs-CZ" strike="noStrike" dirty="0">
                <a:solidFill>
                  <a:srgbClr val="000000"/>
                </a:solidFill>
                <a:latin typeface="Calibri"/>
                <a:ea typeface="DejaVu Sans"/>
              </a:rPr>
              <a:t>( působí do minulosti)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57200" y="188640"/>
            <a:ext cx="8228160" cy="50256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cs-CZ" sz="2000" strike="noStrike">
                <a:solidFill>
                  <a:srgbClr val="000000"/>
                </a:solidFill>
                <a:latin typeface="Calibri"/>
                <a:ea typeface="DejaVu Sans"/>
              </a:rPr>
              <a:t>Úvodní procesní otázky:</a:t>
            </a:r>
            <a:endParaRPr/>
          </a:p>
        </p:txBody>
      </p:sp>
      <p:sp>
        <p:nvSpPr>
          <p:cNvPr id="85" name="CustomShape 2"/>
          <p:cNvSpPr/>
          <p:nvPr/>
        </p:nvSpPr>
        <p:spPr>
          <a:xfrm>
            <a:off x="457200" y="836640"/>
            <a:ext cx="8228160" cy="528804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cs-CZ" sz="3200" b="1" strike="noStrike">
                <a:solidFill>
                  <a:srgbClr val="000000"/>
                </a:solidFill>
                <a:latin typeface="Calibri"/>
                <a:ea typeface="DejaVu Sans"/>
              </a:rPr>
              <a:t>2.      </a:t>
            </a:r>
            <a:r>
              <a:rPr lang="cs-CZ" sz="3200" b="1" u="sng" strike="noStrike">
                <a:solidFill>
                  <a:srgbClr val="000000"/>
                </a:solidFill>
                <a:latin typeface="Calibri"/>
                <a:ea typeface="DejaVu Sans"/>
              </a:rPr>
              <a:t>si uvědomit:</a:t>
            </a:r>
            <a:endParaRPr/>
          </a:p>
          <a:p>
            <a:pPr>
              <a:lnSpc>
                <a:spcPct val="100000"/>
              </a:lnSpc>
            </a:pPr>
            <a:r>
              <a:rPr lang="cs-CZ" sz="3200" b="1" strike="noStrike">
                <a:solidFill>
                  <a:srgbClr val="000000"/>
                </a:solidFill>
                <a:latin typeface="Calibri"/>
                <a:ea typeface="DejaVu Sans"/>
              </a:rPr>
              <a:t>          </a:t>
            </a: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- podle jakého právního předpisu postupovat? 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- není ve školské legislativě zvláštní úprava pro   </a:t>
            </a:r>
            <a:endParaRPr/>
          </a:p>
          <a:p>
            <a:pPr>
              <a:lnSpc>
                <a:spcPct val="100000"/>
              </a:lnSpc>
            </a:pPr>
            <a:r>
              <a:rPr lang="cs-CZ" sz="2800" strike="noStrike">
                <a:solidFill>
                  <a:srgbClr val="000000"/>
                </a:solidFill>
                <a:latin typeface="Calibri"/>
                <a:ea typeface="DejaVu Sans"/>
              </a:rPr>
              <a:t>             řešení dané věci?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457200" y="274680"/>
            <a:ext cx="8228160" cy="48852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cs-CZ" sz="2000" strike="noStrike">
                <a:solidFill>
                  <a:srgbClr val="000000"/>
                </a:solidFill>
                <a:latin typeface="Calibri"/>
                <a:ea typeface="DejaVu Sans"/>
              </a:rPr>
              <a:t>Úvodní procesní otázky:</a:t>
            </a:r>
            <a:endParaRPr/>
          </a:p>
        </p:txBody>
      </p:sp>
      <p:sp>
        <p:nvSpPr>
          <p:cNvPr id="87" name="CustomShape 2"/>
          <p:cNvSpPr/>
          <p:nvPr/>
        </p:nvSpPr>
        <p:spPr>
          <a:xfrm>
            <a:off x="457200" y="980640"/>
            <a:ext cx="8228160" cy="5543280"/>
          </a:xfrm>
          <a:prstGeom prst="rect">
            <a:avLst/>
          </a:prstGeom>
          <a:gradFill>
            <a:gsLst>
              <a:gs pos="0">
                <a:srgbClr val="F4FFE6"/>
              </a:gs>
              <a:gs pos="50000">
                <a:srgbClr val="D9FDA6"/>
              </a:gs>
              <a:gs pos="100000">
                <a:srgbClr val="F4FFE6"/>
              </a:gs>
            </a:gsLst>
            <a:lin ang="16200000"/>
          </a:gradFill>
          <a:ln w="9360">
            <a:solidFill>
              <a:srgbClr val="98B85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cs-CZ" sz="3200" b="1" strike="noStrike" dirty="0">
                <a:solidFill>
                  <a:srgbClr val="000000"/>
                </a:solidFill>
                <a:latin typeface="Calibri"/>
                <a:ea typeface="DejaVu Sans"/>
              </a:rPr>
              <a:t>3.  </a:t>
            </a:r>
            <a:r>
              <a:rPr lang="cs-CZ" sz="3200" b="1" u="sng" strike="noStrike" dirty="0">
                <a:solidFill>
                  <a:srgbClr val="000000"/>
                </a:solidFill>
                <a:latin typeface="Calibri"/>
                <a:ea typeface="DejaVu Sans"/>
              </a:rPr>
              <a:t>si uvědomit: 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       - jsem já tím příslušným subjektem k řízení v dané věci? 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 věcná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příslušnost – </a:t>
            </a:r>
            <a:r>
              <a:rPr lang="cs-CZ" sz="2400" i="1" strike="noStrike" dirty="0">
                <a:solidFill>
                  <a:srgbClr val="000000"/>
                </a:solidFill>
                <a:latin typeface="Calibri"/>
                <a:ea typeface="DejaVu Sans"/>
              </a:rPr>
              <a:t>ve věcech svěřených zákonem</a:t>
            </a:r>
            <a:endParaRPr dirty="0"/>
          </a:p>
          <a:p>
            <a:pPr>
              <a:lnSpc>
                <a:spcPct val="100000"/>
              </a:lnSpc>
              <a:buFont typeface="Arial"/>
              <a:buAutoNum type="alphaLcParenR"/>
            </a:pPr>
            <a:r>
              <a:rPr lang="cs-CZ" sz="2400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místní příslušnost – </a:t>
            </a:r>
            <a:r>
              <a:rPr lang="cs-CZ" sz="2400" i="1" strike="noStrike" dirty="0" smtClean="0">
                <a:solidFill>
                  <a:srgbClr val="000000"/>
                </a:solidFill>
                <a:latin typeface="Calibri"/>
                <a:ea typeface="DejaVu Sans"/>
              </a:rPr>
              <a:t>vychází z věci předmětné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      </a:t>
            </a:r>
            <a:r>
              <a:rPr lang="cs-CZ" sz="2400" strike="noStrike" dirty="0">
                <a:solidFill>
                  <a:srgbClr val="00B0F0"/>
                </a:solidFill>
                <a:latin typeface="Calibri"/>
                <a:ea typeface="DejaVu Sans"/>
              </a:rPr>
              <a:t>( funkční příslušnost – </a:t>
            </a:r>
            <a:r>
              <a:rPr lang="cs-CZ" sz="1600" i="1" strike="noStrike" dirty="0">
                <a:solidFill>
                  <a:srgbClr val="00B0F0"/>
                </a:solidFill>
                <a:latin typeface="Calibri"/>
                <a:ea typeface="DejaVu Sans"/>
              </a:rPr>
              <a:t>který orgán obce nebo kraje = samosprávy</a:t>
            </a:r>
            <a:r>
              <a:rPr lang="cs-CZ" sz="2400" i="1" strike="noStrike" dirty="0">
                <a:solidFill>
                  <a:srgbClr val="00B0F0"/>
                </a:solidFill>
                <a:latin typeface="Calibri"/>
                <a:ea typeface="DejaVu Sans"/>
              </a:rPr>
              <a:t>) 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cs-CZ" sz="2400" i="1" strike="noStrike" dirty="0">
                <a:solidFill>
                  <a:srgbClr val="000000"/>
                </a:solidFill>
                <a:latin typeface="Calibri"/>
                <a:ea typeface="DejaVu Sans"/>
              </a:rPr>
              <a:t>     </a:t>
            </a:r>
            <a:r>
              <a:rPr lang="cs-CZ" sz="2400" strike="noStrike" dirty="0">
                <a:solidFill>
                  <a:srgbClr val="000000"/>
                </a:solidFill>
                <a:latin typeface="Calibri"/>
                <a:ea typeface="DejaVu Sans"/>
              </a:rPr>
              <a:t>- postoupení pro nepříslušnost – </a:t>
            </a:r>
            <a:r>
              <a:rPr lang="cs-CZ" sz="2000" i="1" strike="noStrike" dirty="0">
                <a:solidFill>
                  <a:srgbClr val="000000"/>
                </a:solidFill>
                <a:latin typeface="Calibri"/>
                <a:ea typeface="DejaVu Sans"/>
              </a:rPr>
              <a:t>povinnost předat příslušnému a </a:t>
            </a:r>
            <a:endParaRPr dirty="0"/>
          </a:p>
          <a:p>
            <a:pPr>
              <a:lnSpc>
                <a:spcPct val="100000"/>
              </a:lnSpc>
            </a:pPr>
            <a:r>
              <a:rPr lang="cs-CZ" sz="2000" i="1" strike="noStrike" dirty="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                                     oznámit podateli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1527</Words>
  <Application>Microsoft Office PowerPoint</Application>
  <PresentationFormat>Předvádění na obrazovce (4:3)</PresentationFormat>
  <Paragraphs>282</Paragraphs>
  <Slides>30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30</vt:i4>
      </vt:variant>
    </vt:vector>
  </HeadingPairs>
  <TitlesOfParts>
    <vt:vector size="32" baseType="lpstr">
      <vt:lpstr>Office Theme</vt:lpstr>
      <vt:lpstr>Office Theme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  <vt:lpstr>Snímek 27</vt:lpstr>
      <vt:lpstr>Snímek 28</vt:lpstr>
      <vt:lpstr>Snímek 29</vt:lpstr>
      <vt:lpstr>Snímek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uzivatel</cp:lastModifiedBy>
  <cp:revision>9</cp:revision>
  <dcterms:modified xsi:type="dcterms:W3CDTF">2017-03-17T09:20:04Z</dcterms:modified>
</cp:coreProperties>
</file>