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notesMasterIdLst>
    <p:notesMasterId r:id="rId15"/>
  </p:notesMasterIdLst>
  <p:sldIdLst>
    <p:sldId id="256" r:id="rId2"/>
    <p:sldId id="257" r:id="rId3"/>
    <p:sldId id="262" r:id="rId4"/>
    <p:sldId id="261" r:id="rId5"/>
    <p:sldId id="260" r:id="rId6"/>
    <p:sldId id="263" r:id="rId7"/>
    <p:sldId id="265" r:id="rId8"/>
    <p:sldId id="259" r:id="rId9"/>
    <p:sldId id="258" r:id="rId10"/>
    <p:sldId id="264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084BC9-24D5-4899-807F-E48240FCD7AA}" type="datetimeFigureOut">
              <a:rPr lang="cs-CZ" smtClean="0"/>
              <a:t>05.06.2018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DCB8C7-8427-42F2-98B9-5B7116BD47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9572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D7649-8D20-4CF8-B06A-132EBA2C8442}" type="datetime1">
              <a:rPr lang="cs-CZ" smtClean="0"/>
              <a:t>05.06.2018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B07AE-427B-4730-88EF-94961DE011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8122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3F961-24B5-4A1C-B9C7-172BB81FE6F9}" type="datetime1">
              <a:rPr lang="cs-CZ" smtClean="0"/>
              <a:t>05.06.2018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B07AE-427B-4730-88EF-94961DE011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2804025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3F961-24B5-4A1C-B9C7-172BB81FE6F9}" type="datetime1">
              <a:rPr lang="cs-CZ" smtClean="0"/>
              <a:t>05.06.2018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B07AE-427B-4730-88EF-94961DE01187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15786472"/>
      </p:ext>
    </p:extLst>
  </p:cSld>
  <p:clrMapOvr>
    <a:masterClrMapping/>
  </p:clrMapOvr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3F961-24B5-4A1C-B9C7-172BB81FE6F9}" type="datetime1">
              <a:rPr lang="cs-CZ" smtClean="0"/>
              <a:t>05.06.2018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B07AE-427B-4730-88EF-94961DE011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7742757"/>
      </p:ext>
    </p:extLst>
  </p:cSld>
  <p:clrMapOvr>
    <a:masterClrMapping/>
  </p:clrMapOvr>
  <p:hf sldNum="0"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3F961-24B5-4A1C-B9C7-172BB81FE6F9}" type="datetime1">
              <a:rPr lang="cs-CZ" smtClean="0"/>
              <a:t>05.06.2018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B07AE-427B-4730-88EF-94961DE01187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41376199"/>
      </p:ext>
    </p:extLst>
  </p:cSld>
  <p:clrMapOvr>
    <a:masterClrMapping/>
  </p:clrMapOvr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3F961-24B5-4A1C-B9C7-172BB81FE6F9}" type="datetime1">
              <a:rPr lang="cs-CZ" smtClean="0"/>
              <a:t>05.06.2018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B07AE-427B-4730-88EF-94961DE011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4245788"/>
      </p:ext>
    </p:extLst>
  </p:cSld>
  <p:clrMapOvr>
    <a:masterClrMapping/>
  </p:clrMapOvr>
  <p:hf sldNum="0"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F1B9B-E3D8-47A4-89DD-79BDCE6CF590}" type="datetime1">
              <a:rPr lang="cs-CZ" smtClean="0"/>
              <a:t>05.06.2018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B07AE-427B-4730-88EF-94961DE011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55619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241FC-A20C-451B-AA72-0297D65781B4}" type="datetime1">
              <a:rPr lang="cs-CZ" smtClean="0"/>
              <a:t>05.06.2018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B07AE-427B-4730-88EF-94961DE011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782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3F961-24B5-4A1C-B9C7-172BB81FE6F9}" type="datetime1">
              <a:rPr lang="cs-CZ" smtClean="0"/>
              <a:t>05.06.2018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B07AE-427B-4730-88EF-94961DE011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7846457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B3124-526E-4C47-BF2D-F60B7CB3A609}" type="datetime1">
              <a:rPr lang="cs-CZ" smtClean="0"/>
              <a:t>05.06.2018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B07AE-427B-4730-88EF-94961DE011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3673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CBE20-25DD-45A0-9EAD-8363338F0AC8}" type="datetime1">
              <a:rPr lang="cs-CZ" smtClean="0"/>
              <a:t>05.06.2018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B07AE-427B-4730-88EF-94961DE011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26550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80E3A-33E9-417A-9D41-2491AAEA1F7E}" type="datetime1">
              <a:rPr lang="cs-CZ" smtClean="0"/>
              <a:t>05.06.2018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B07AE-427B-4730-88EF-94961DE011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1975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ADEBC-489D-457F-9795-54C3944DEC0C}" type="datetime1">
              <a:rPr lang="cs-CZ" smtClean="0"/>
              <a:t>05.06.2018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B07AE-427B-4730-88EF-94961DE011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9621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F2CFF-C698-446B-9DAE-A843E4BBF14E}" type="datetime1">
              <a:rPr lang="cs-CZ" smtClean="0"/>
              <a:t>05.06.2018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B07AE-427B-4730-88EF-94961DE011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774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08BE5-73D1-4B14-A730-4FED8906178F}" type="datetime1">
              <a:rPr lang="cs-CZ" smtClean="0"/>
              <a:t>05.06.2018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B07AE-427B-4730-88EF-94961DE011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51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B07AE-427B-4730-88EF-94961DE01187}" type="slidenum">
              <a:rPr lang="cs-CZ" smtClean="0"/>
              <a:t>‹#›</a:t>
            </a:fld>
            <a:endParaRPr lang="cs-C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C93E1-29DC-4E2C-BAB7-DA16377992E8}" type="datetime1">
              <a:rPr lang="cs-CZ" smtClean="0"/>
              <a:t>05.06.2018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5091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D3F961-24B5-4A1C-B9C7-172BB81FE6F9}" type="datetime1">
              <a:rPr lang="cs-CZ" smtClean="0"/>
              <a:t>05.06.2018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71B07AE-427B-4730-88EF-94961DE0118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5259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dnadpis 6">
            <a:extLst>
              <a:ext uri="{FF2B5EF4-FFF2-40B4-BE49-F238E27FC236}">
                <a16:creationId xmlns:a16="http://schemas.microsoft.com/office/drawing/2014/main" id="{D41D9F2B-E595-4E34-9B04-543F7B1785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1661021"/>
            <a:ext cx="7766936" cy="3486712"/>
          </a:xfrm>
        </p:spPr>
        <p:txBody>
          <a:bodyPr>
            <a:normAutofit/>
          </a:bodyPr>
          <a:lstStyle/>
          <a:p>
            <a:pPr algn="ctr"/>
            <a:r>
              <a:rPr lang="cs-CZ" sz="4400" dirty="0">
                <a:latin typeface="Arial" panose="020B0604020202020204" pitchFamily="34" charset="0"/>
                <a:cs typeface="Arial" panose="020B0604020202020204" pitchFamily="34" charset="0"/>
              </a:rPr>
              <a:t>MAP II pro ORP Trhové Sviny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navazuje na MAP pro ORP Trhové Sviny – aktualizace dokumentů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realizace od 1.3.2018 (žádost podána na MŠMT 15.2.2018)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nově přímo zapojeny i ZUŠ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zapojeno 16 škol z ORP – nezapojena 1 škola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nově část IMPLEMENTACE – aktivity navržené v akčních plánech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80075D2-BEB1-4FE7-B7E7-6C19B4643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            MAP II pro ORP Trhové Sviny</a:t>
            </a:r>
          </a:p>
          <a:p>
            <a:r>
              <a:rPr lang="cs-CZ" dirty="0"/>
              <a:t>            CZ.02.3.68/0.0/0.0/17_047/0008633</a:t>
            </a:r>
          </a:p>
        </p:txBody>
      </p:sp>
      <p:pic>
        <p:nvPicPr>
          <p:cNvPr id="1026" name="Obrázek 4">
            <a:extLst>
              <a:ext uri="{FF2B5EF4-FFF2-40B4-BE49-F238E27FC236}">
                <a16:creationId xmlns:a16="http://schemas.microsoft.com/office/drawing/2014/main" id="{BBEB52EC-008C-4CBA-8A7E-CBC7656AD2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977" y="5829300"/>
            <a:ext cx="46101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83595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dnadpis 6">
            <a:extLst>
              <a:ext uri="{FF2B5EF4-FFF2-40B4-BE49-F238E27FC236}">
                <a16:creationId xmlns:a16="http://schemas.microsoft.com/office/drawing/2014/main" id="{D41D9F2B-E595-4E34-9B04-543F7B1785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981513"/>
            <a:ext cx="7766936" cy="4166220"/>
          </a:xfrm>
        </p:spPr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Aktivita z akčního plánu bude realizována při zapojení minimálního počtu 3 škol (je dáno metodikou MŠMT).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Před vlastním zahájením realizace se sejde realizační tým dané aktivity (učitelé, kteří budou za aktivitu ve škole zodpovědní), doladí podmínky  a nastaví si pravidla vzájemné komunikace.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Po ukončení aktivity se opět sejde realizační tým dané aktivity a vyhodnotí její efektivitu.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Podle vyhodnocení aktivit budeme tvořit akční plán na další školní rok.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Náklady na aktivity akčního plánu budou hrazeny z projektu MAP II pro ORP Trhové Sviny.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Do 30.6.2018 prosím ředitele o nahlášení „odpovědných učitelů“ k jednotlivým zvoleným aktivitám. </a:t>
            </a:r>
          </a:p>
          <a:p>
            <a:pPr algn="l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80075D2-BEB1-4FE7-B7E7-6C19B4643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            MAP II pro ORP Trhové Sviny</a:t>
            </a:r>
          </a:p>
          <a:p>
            <a:r>
              <a:rPr lang="cs-CZ" dirty="0"/>
              <a:t>            CZ.02.3.68/0.0/0.0/17_047/0008633</a:t>
            </a:r>
          </a:p>
        </p:txBody>
      </p:sp>
      <p:pic>
        <p:nvPicPr>
          <p:cNvPr id="1026" name="Obrázek 4">
            <a:extLst>
              <a:ext uri="{FF2B5EF4-FFF2-40B4-BE49-F238E27FC236}">
                <a16:creationId xmlns:a16="http://schemas.microsoft.com/office/drawing/2014/main" id="{BBEB52EC-008C-4CBA-8A7E-CBC7656AD2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977" y="5829300"/>
            <a:ext cx="46101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9961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dnadpis 6">
            <a:extLst>
              <a:ext uri="{FF2B5EF4-FFF2-40B4-BE49-F238E27FC236}">
                <a16:creationId xmlns:a16="http://schemas.microsoft.com/office/drawing/2014/main" id="{D41D9F2B-E595-4E34-9B04-543F7B1785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981513"/>
            <a:ext cx="7766936" cy="4166220"/>
          </a:xfrm>
        </p:spPr>
        <p:txBody>
          <a:bodyPr>
            <a:normAutofit/>
          </a:bodyPr>
          <a:lstStyle/>
          <a:p>
            <a:pPr algn="ctr"/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Připravované semináře pro školy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Opakujeme úspěšný seminář paní doktorky Burdové</a:t>
            </a:r>
          </a:p>
          <a:p>
            <a:pPr algn="ctr"/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Komunikace s žákem s nežádoucími projevy chování </a:t>
            </a:r>
          </a:p>
          <a:p>
            <a:pPr algn="ctr"/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pro učitele MŠ 27.8.2018</a:t>
            </a:r>
          </a:p>
          <a:p>
            <a:pPr algn="ctr"/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pro učitele ZŠ 19.9.2018</a:t>
            </a:r>
          </a:p>
          <a:p>
            <a:pPr algn="ctr"/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maximální kapacita 20 osob;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Dále 2 semináře s doktorem Benešem </a:t>
            </a:r>
          </a:p>
          <a:p>
            <a:pPr algn="ctr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Zákoník práce – předběžně 20.9.2018</a:t>
            </a:r>
          </a:p>
          <a:p>
            <a:pPr algn="ctr"/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Vnitřní předpisy školy – předběžně 18.10.2018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80075D2-BEB1-4FE7-B7E7-6C19B4643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            MAP II pro ORP Trhové Sviny</a:t>
            </a:r>
          </a:p>
          <a:p>
            <a:r>
              <a:rPr lang="cs-CZ" dirty="0"/>
              <a:t>            CZ.02.3.68/0.0/0.0/17_047/0008633</a:t>
            </a:r>
          </a:p>
        </p:txBody>
      </p:sp>
      <p:pic>
        <p:nvPicPr>
          <p:cNvPr id="1026" name="Obrázek 4">
            <a:extLst>
              <a:ext uri="{FF2B5EF4-FFF2-40B4-BE49-F238E27FC236}">
                <a16:creationId xmlns:a16="http://schemas.microsoft.com/office/drawing/2014/main" id="{BBEB52EC-008C-4CBA-8A7E-CBC7656AD2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977" y="5829300"/>
            <a:ext cx="46101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17507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dnadpis 6">
            <a:extLst>
              <a:ext uri="{FF2B5EF4-FFF2-40B4-BE49-F238E27FC236}">
                <a16:creationId xmlns:a16="http://schemas.microsoft.com/office/drawing/2014/main" id="{D41D9F2B-E595-4E34-9B04-543F7B1785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981513"/>
            <a:ext cx="7766936" cy="4166220"/>
          </a:xfrm>
        </p:spPr>
        <p:txBody>
          <a:bodyPr>
            <a:normAutofit/>
          </a:bodyPr>
          <a:lstStyle/>
          <a:p>
            <a:pPr algn="ctr"/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2400">
                <a:latin typeface="Arial" panose="020B0604020202020204" pitchFamily="34" charset="0"/>
                <a:cs typeface="Arial" panose="020B0604020202020204" pitchFamily="34" charset="0"/>
              </a:rPr>
              <a:t>Děkuji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za pozornost.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80075D2-BEB1-4FE7-B7E7-6C19B4643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            MAP II pro ORP Trhové Sviny</a:t>
            </a:r>
          </a:p>
          <a:p>
            <a:r>
              <a:rPr lang="cs-CZ" dirty="0"/>
              <a:t>            CZ.02.3.68/0.0/0.0/17_047/0008633</a:t>
            </a:r>
          </a:p>
        </p:txBody>
      </p:sp>
      <p:pic>
        <p:nvPicPr>
          <p:cNvPr id="1026" name="Obrázek 4">
            <a:extLst>
              <a:ext uri="{FF2B5EF4-FFF2-40B4-BE49-F238E27FC236}">
                <a16:creationId xmlns:a16="http://schemas.microsoft.com/office/drawing/2014/main" id="{BBEB52EC-008C-4CBA-8A7E-CBC7656AD2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977" y="5829300"/>
            <a:ext cx="46101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97096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dnadpis 6">
            <a:extLst>
              <a:ext uri="{FF2B5EF4-FFF2-40B4-BE49-F238E27FC236}">
                <a16:creationId xmlns:a16="http://schemas.microsoft.com/office/drawing/2014/main" id="{D41D9F2B-E595-4E34-9B04-543F7B1785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981513"/>
            <a:ext cx="7766936" cy="4166220"/>
          </a:xfrm>
        </p:spPr>
        <p:txBody>
          <a:bodyPr/>
          <a:lstStyle/>
          <a:p>
            <a:pPr algn="l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80075D2-BEB1-4FE7-B7E7-6C19B4643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            MAP II pro ORP Trhové Sviny</a:t>
            </a:r>
          </a:p>
          <a:p>
            <a:r>
              <a:rPr lang="cs-CZ" dirty="0"/>
              <a:t>            CZ.02.3.68/0.0/0.0/17_047/0008633</a:t>
            </a:r>
          </a:p>
        </p:txBody>
      </p:sp>
      <p:pic>
        <p:nvPicPr>
          <p:cNvPr id="1026" name="Obrázek 4">
            <a:extLst>
              <a:ext uri="{FF2B5EF4-FFF2-40B4-BE49-F238E27FC236}">
                <a16:creationId xmlns:a16="http://schemas.microsoft.com/office/drawing/2014/main" id="{BBEB52EC-008C-4CBA-8A7E-CBC7656AD2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977" y="5829300"/>
            <a:ext cx="46101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25205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dnadpis 6">
            <a:extLst>
              <a:ext uri="{FF2B5EF4-FFF2-40B4-BE49-F238E27FC236}">
                <a16:creationId xmlns:a16="http://schemas.microsoft.com/office/drawing/2014/main" id="{D41D9F2B-E595-4E34-9B04-543F7B1785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0623" y="1015069"/>
            <a:ext cx="7766936" cy="4159752"/>
          </a:xfrm>
        </p:spPr>
        <p:txBody>
          <a:bodyPr>
            <a:normAutofit/>
          </a:bodyPr>
          <a:lstStyle/>
          <a:p>
            <a:pPr algn="l"/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Řídící výbor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(ŘV)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stávající složení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má svůj Statut a Jednací řád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nově zástupce NIDV (Bc. Švehlová) a </a:t>
            </a:r>
            <a:r>
              <a:rPr lang="cs-CZ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zástupce obcí, které nezřizují školu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hlavní pracovní orgán projektu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schvaluje veškeré dokumenty vzešlé z práce realizačního týmu a pracovních skupin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schvaluje aktualizaci přílohy č. 1 Strategického rámce MAP pro ORP Trhové Sviny (soupis plánovaných akcí)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80075D2-BEB1-4FE7-B7E7-6C19B4643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            MAP II pro ORP Trhové Sviny</a:t>
            </a:r>
          </a:p>
          <a:p>
            <a:r>
              <a:rPr lang="cs-CZ" dirty="0"/>
              <a:t>            CZ.02.3.68/0.0/0.0/17_047/0008633</a:t>
            </a:r>
          </a:p>
        </p:txBody>
      </p:sp>
      <p:pic>
        <p:nvPicPr>
          <p:cNvPr id="1026" name="Obrázek 4">
            <a:extLst>
              <a:ext uri="{FF2B5EF4-FFF2-40B4-BE49-F238E27FC236}">
                <a16:creationId xmlns:a16="http://schemas.microsoft.com/office/drawing/2014/main" id="{BBEB52EC-008C-4CBA-8A7E-CBC7656AD2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977" y="5829300"/>
            <a:ext cx="46101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8622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dnadpis 6">
            <a:extLst>
              <a:ext uri="{FF2B5EF4-FFF2-40B4-BE49-F238E27FC236}">
                <a16:creationId xmlns:a16="http://schemas.microsoft.com/office/drawing/2014/main" id="{D41D9F2B-E595-4E34-9B04-543F7B1785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1149293"/>
            <a:ext cx="7766936" cy="3998440"/>
          </a:xfrm>
        </p:spPr>
        <p:txBody>
          <a:bodyPr>
            <a:normAutofit/>
          </a:bodyPr>
          <a:lstStyle/>
          <a:p>
            <a:pPr algn="l"/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Realizační tým</a:t>
            </a:r>
            <a:r>
              <a:rPr lang="cs-CZ" dirty="0"/>
              <a:t> </a:t>
            </a: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(RT)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podporuje činnost ŘV a PS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zpracovává komunikační plán, zprávy o realizaci projektu, průběžné a závěrečné sebehodnotící zprávy,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zajišťuje a organizuje aktivity požadované ŘV a PS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zajišťuje naplnění akčního plánu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zajišťuje přenos výstupů mezi PS a ŘV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zajišťuje komunikaci se zapojenými školami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podporuje školy v plánování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a další činnosti potřebné pro chod projektu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80075D2-BEB1-4FE7-B7E7-6C19B4643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            MAP II pro ORP Trhové Sviny</a:t>
            </a:r>
          </a:p>
          <a:p>
            <a:r>
              <a:rPr lang="cs-CZ" dirty="0"/>
              <a:t>            CZ.02.3.68/0.0/0.0/17_047/0008633</a:t>
            </a:r>
          </a:p>
        </p:txBody>
      </p:sp>
      <p:pic>
        <p:nvPicPr>
          <p:cNvPr id="1026" name="Obrázek 4">
            <a:extLst>
              <a:ext uri="{FF2B5EF4-FFF2-40B4-BE49-F238E27FC236}">
                <a16:creationId xmlns:a16="http://schemas.microsoft.com/office/drawing/2014/main" id="{BBEB52EC-008C-4CBA-8A7E-CBC7656AD2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977" y="5829300"/>
            <a:ext cx="46101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82934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dnadpis 6">
            <a:extLst>
              <a:ext uri="{FF2B5EF4-FFF2-40B4-BE49-F238E27FC236}">
                <a16:creationId xmlns:a16="http://schemas.microsoft.com/office/drawing/2014/main" id="{D41D9F2B-E595-4E34-9B04-543F7B1785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1057013"/>
            <a:ext cx="7766936" cy="4090719"/>
          </a:xfrm>
        </p:spPr>
        <p:txBody>
          <a:bodyPr>
            <a:normAutofit lnSpcReduction="10000"/>
          </a:bodyPr>
          <a:lstStyle/>
          <a:p>
            <a:pPr algn="l"/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Pracovní skupiny (PS)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u nás byly vytvořeny již v minulém projektu, nyní jsou dány úkoly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většina členů bude v práci pokračovat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nové označení pracovních skupin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u="sng" dirty="0">
                <a:latin typeface="Arial" panose="020B0604020202020204" pitchFamily="34" charset="0"/>
                <a:cs typeface="Arial" panose="020B0604020202020204" pitchFamily="34" charset="0"/>
              </a:rPr>
              <a:t>PS pro financování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u="sng" dirty="0">
                <a:latin typeface="Arial" panose="020B0604020202020204" pitchFamily="34" charset="0"/>
                <a:cs typeface="Arial" panose="020B0604020202020204" pitchFamily="34" charset="0"/>
              </a:rPr>
              <a:t>PS pro rozvoj čtenářské gramotnosti a k rozvoji potenciálu každého žáka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u="sng" dirty="0">
                <a:latin typeface="Arial" panose="020B0604020202020204" pitchFamily="34" charset="0"/>
                <a:cs typeface="Arial" panose="020B0604020202020204" pitchFamily="34" charset="0"/>
              </a:rPr>
              <a:t>PS pro rozvoj matematické gramotnosti a k rozvoji potenciálu každého žáka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u="sng" dirty="0">
                <a:latin typeface="Arial" panose="020B0604020202020204" pitchFamily="34" charset="0"/>
                <a:cs typeface="Arial" panose="020B0604020202020204" pitchFamily="34" charset="0"/>
              </a:rPr>
              <a:t>PS pro rovné příležitosti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u="sng" dirty="0">
                <a:latin typeface="Arial" panose="020B0604020202020204" pitchFamily="34" charset="0"/>
                <a:cs typeface="Arial" panose="020B0604020202020204" pitchFamily="34" charset="0"/>
              </a:rPr>
              <a:t>PS pro další témata – volitelná – u nás předškolní vzdělávání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80075D2-BEB1-4FE7-B7E7-6C19B4643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            MAP II pro ORP Trhové Sviny</a:t>
            </a:r>
          </a:p>
          <a:p>
            <a:r>
              <a:rPr lang="cs-CZ" dirty="0"/>
              <a:t>            CZ.02.3.68/0.0/0.0/17_047/0008633</a:t>
            </a:r>
          </a:p>
        </p:txBody>
      </p:sp>
      <p:pic>
        <p:nvPicPr>
          <p:cNvPr id="1026" name="Obrázek 4">
            <a:extLst>
              <a:ext uri="{FF2B5EF4-FFF2-40B4-BE49-F238E27FC236}">
                <a16:creationId xmlns:a16="http://schemas.microsoft.com/office/drawing/2014/main" id="{BBEB52EC-008C-4CBA-8A7E-CBC7656AD2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977" y="5829300"/>
            <a:ext cx="46101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12381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dnadpis 6">
            <a:extLst>
              <a:ext uri="{FF2B5EF4-FFF2-40B4-BE49-F238E27FC236}">
                <a16:creationId xmlns:a16="http://schemas.microsoft.com/office/drawing/2014/main" id="{D41D9F2B-E595-4E34-9B04-543F7B1785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914401"/>
            <a:ext cx="7766936" cy="4613944"/>
          </a:xfrm>
        </p:spPr>
        <p:txBody>
          <a:bodyPr/>
          <a:lstStyle/>
          <a:p>
            <a:pPr algn="ctr"/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Aktivity implementace akčního plánu na školní rok 2018/2019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školy hlásily orientačně zapojení do jednotlivých aktivit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aby mohla být aktivita realizována, je třeba zapojení minimálně 3 škol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srpen - září 2018 - setkání realizátorů jednotlivých aktivit a plán činnosti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aktivity „kroužky“ začínají v říjnu</a:t>
            </a:r>
            <a:endParaRPr lang="cs-CZ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jednorázové aktivity budou realizovány dle plánu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po ukončení aktivity se sejdou realizátoři a vyhodnotí činnost</a:t>
            </a:r>
            <a:endParaRPr lang="cs-CZ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realizátoři aktivit (učitelé) budou mít pracovně právní vztah (DPP) s MAS Sdružení Růže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z.s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u="sng" dirty="0">
                <a:latin typeface="Arial" panose="020B0604020202020204" pitchFamily="34" charset="0"/>
                <a:cs typeface="Arial" panose="020B0604020202020204" pitchFamily="34" charset="0"/>
              </a:rPr>
              <a:t>ze strany školy je nyní třeba „delegace“ realizátorů u vybraných aktivit</a:t>
            </a:r>
          </a:p>
          <a:p>
            <a:pPr algn="l"/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80075D2-BEB1-4FE7-B7E7-6C19B4643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            MAP II pro ORP Trhové Sviny</a:t>
            </a:r>
          </a:p>
          <a:p>
            <a:r>
              <a:rPr lang="cs-CZ" dirty="0"/>
              <a:t>            CZ.02.3.68/0.0/0.0/17_047/0008633</a:t>
            </a:r>
          </a:p>
        </p:txBody>
      </p:sp>
      <p:pic>
        <p:nvPicPr>
          <p:cNvPr id="1026" name="Obrázek 4">
            <a:extLst>
              <a:ext uri="{FF2B5EF4-FFF2-40B4-BE49-F238E27FC236}">
                <a16:creationId xmlns:a16="http://schemas.microsoft.com/office/drawing/2014/main" id="{BBEB52EC-008C-4CBA-8A7E-CBC7656AD2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977" y="5829300"/>
            <a:ext cx="46101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01416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dnadpis 6">
            <a:extLst>
              <a:ext uri="{FF2B5EF4-FFF2-40B4-BE49-F238E27FC236}">
                <a16:creationId xmlns:a16="http://schemas.microsoft.com/office/drawing/2014/main" id="{D41D9F2B-E595-4E34-9B04-543F7B1785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947957"/>
            <a:ext cx="7766936" cy="4429830"/>
          </a:xfrm>
        </p:spPr>
        <p:txBody>
          <a:bodyPr>
            <a:normAutofit/>
          </a:bodyPr>
          <a:lstStyle/>
          <a:p>
            <a:pPr algn="ctr"/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Aktivity akčního plánu na školní rok 2018/2019</a:t>
            </a:r>
          </a:p>
          <a:p>
            <a:pPr algn="ctr"/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mateřské školy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u="sng" dirty="0">
                <a:latin typeface="Arial" panose="020B0604020202020204" pitchFamily="34" charset="0"/>
                <a:cs typeface="Arial" panose="020B0604020202020204" pitchFamily="34" charset="0"/>
              </a:rPr>
              <a:t>Sdílený klinický logoped pro MŠ v ORP Trhové Sviny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– 2 logopedky – komunikace s logopedickými asistentkami ve školkách; první setkání v září? (dle požadavku ze školek – je třeba znát i nové děti);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u="sng" dirty="0">
                <a:latin typeface="Arial" panose="020B0604020202020204" pitchFamily="34" charset="0"/>
                <a:cs typeface="Arial" panose="020B0604020202020204" pitchFamily="34" charset="0"/>
              </a:rPr>
              <a:t>Sdílený psycholog pro MŠ v ORP Trhové Sviny 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– není doporučeno realizovat v rámci MAP II, školy mohou čerpat prostředky ze Šablon II.;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u="sng" dirty="0">
                <a:latin typeface="Arial" panose="020B0604020202020204" pitchFamily="34" charset="0"/>
                <a:cs typeface="Arial" panose="020B0604020202020204" pitchFamily="34" charset="0"/>
              </a:rPr>
              <a:t>Podpora neformálního setkávání ředitelů a učitelů MŠ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– setkání ředitelů a vedoucích učitelek proběhnou 4 x ročně, předpokládáme účast pracovníka z ORP, navrhujeme „putovní setkávání“ v MŠ; setkávání učitelů bude vyvoláno podle potřeb po setkání ředitelů a vedoucích učitelek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u="sng" dirty="0">
                <a:latin typeface="Arial" panose="020B0604020202020204" pitchFamily="34" charset="0"/>
                <a:cs typeface="Arial" panose="020B0604020202020204" pitchFamily="34" charset="0"/>
              </a:rPr>
              <a:t>Cesty za poznáním pro předškoláky z MŠ v regionu</a:t>
            </a:r>
            <a:r>
              <a:rPr lang="cs-CZ" sz="16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– v září zahájena příprava, delegování zástupců z MŠ, kde mají o aktivitu zájem</a:t>
            </a:r>
            <a:endParaRPr lang="cs-CZ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80075D2-BEB1-4FE7-B7E7-6C19B4643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            MAP II pro ORP Trhové Sviny</a:t>
            </a:r>
          </a:p>
          <a:p>
            <a:r>
              <a:rPr lang="cs-CZ" dirty="0"/>
              <a:t>            CZ.02.3.68/0.0/0.0/17_047/0008633</a:t>
            </a:r>
          </a:p>
        </p:txBody>
      </p:sp>
      <p:pic>
        <p:nvPicPr>
          <p:cNvPr id="1026" name="Obrázek 4">
            <a:extLst>
              <a:ext uri="{FF2B5EF4-FFF2-40B4-BE49-F238E27FC236}">
                <a16:creationId xmlns:a16="http://schemas.microsoft.com/office/drawing/2014/main" id="{BBEB52EC-008C-4CBA-8A7E-CBC7656AD2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977" y="5829300"/>
            <a:ext cx="46101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53901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dnadpis 6">
            <a:extLst>
              <a:ext uri="{FF2B5EF4-FFF2-40B4-BE49-F238E27FC236}">
                <a16:creationId xmlns:a16="http://schemas.microsoft.com/office/drawing/2014/main" id="{D41D9F2B-E595-4E34-9B04-543F7B1785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864067"/>
            <a:ext cx="7766936" cy="4283666"/>
          </a:xfrm>
        </p:spPr>
        <p:txBody>
          <a:bodyPr>
            <a:normAutofit lnSpcReduction="10000"/>
          </a:bodyPr>
          <a:lstStyle/>
          <a:p>
            <a:pPr algn="ctr"/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Aktivity akčního plánu na školní rok 2018/2019</a:t>
            </a:r>
          </a:p>
          <a:p>
            <a:pPr algn="ctr"/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základní školy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u="sng" dirty="0">
                <a:latin typeface="Arial" panose="020B0604020202020204" pitchFamily="34" charset="0"/>
                <a:cs typeface="Arial" panose="020B0604020202020204" pitchFamily="34" charset="0"/>
              </a:rPr>
              <a:t>Efektivní systém poradenství pro vedení základních škol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 – setkávání ředitelů ZŠ (6 x za rok), ekonomů (2 x za rok), ředitelů a zřizovatelů (1 x rok); setkání ředitelů pokaždé v jiné škole?; účast pracovníka z ORP (předání informací), novinky ve školské legislativě; </a:t>
            </a:r>
            <a:r>
              <a:rPr lang="cs-CZ" sz="1600" i="1" dirty="0">
                <a:latin typeface="Arial" panose="020B0604020202020204" pitchFamily="34" charset="0"/>
                <a:cs typeface="Arial" panose="020B0604020202020204" pitchFamily="34" charset="0"/>
              </a:rPr>
              <a:t>stanovit pravidelné setkávání</a:t>
            </a:r>
            <a:endParaRPr lang="cs-CZ" i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u="sng" dirty="0">
                <a:latin typeface="Arial" panose="020B0604020202020204" pitchFamily="34" charset="0"/>
                <a:cs typeface="Arial" panose="020B0604020202020204" pitchFamily="34" charset="0"/>
              </a:rPr>
              <a:t>Další vzdělávání pracovníků škol a rodičů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 – semináře zaměřené na aktuální problematiku;</a:t>
            </a:r>
            <a:endParaRPr lang="cs-CZ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u="sng" dirty="0">
                <a:latin typeface="Arial" panose="020B0604020202020204" pitchFamily="34" charset="0"/>
                <a:cs typeface="Arial" panose="020B0604020202020204" pitchFamily="34" charset="0"/>
              </a:rPr>
              <a:t>Co dokážu – stavebnice do škol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 – pravidelné vyhlašování soutěže pro školy v ORP Trhové Sviny v oblasti polytechnické výchovy, školy budou vybaveny stavebnicemi;</a:t>
            </a:r>
            <a:endParaRPr lang="cs-CZ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u="sng" dirty="0">
                <a:latin typeface="Arial" panose="020B0604020202020204" pitchFamily="34" charset="0"/>
                <a:cs typeface="Arial" panose="020B0604020202020204" pitchFamily="34" charset="0"/>
              </a:rPr>
              <a:t>Podpora studijních výjezdů do zahraničí za účelem komunikace v cizím jazyce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– nepodporovaná aktivita;</a:t>
            </a:r>
            <a:endParaRPr lang="cs-CZ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80075D2-BEB1-4FE7-B7E7-6C19B4643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            MAP II pro ORP Trhové Sviny</a:t>
            </a:r>
          </a:p>
          <a:p>
            <a:r>
              <a:rPr lang="cs-CZ" dirty="0"/>
              <a:t>            CZ.02.3.68/0.0/0.0/17_047/0008633</a:t>
            </a:r>
          </a:p>
        </p:txBody>
      </p:sp>
      <p:pic>
        <p:nvPicPr>
          <p:cNvPr id="1026" name="Obrázek 4">
            <a:extLst>
              <a:ext uri="{FF2B5EF4-FFF2-40B4-BE49-F238E27FC236}">
                <a16:creationId xmlns:a16="http://schemas.microsoft.com/office/drawing/2014/main" id="{BBEB52EC-008C-4CBA-8A7E-CBC7656AD2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977" y="5829300"/>
            <a:ext cx="46101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7252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dnadpis 6">
            <a:extLst>
              <a:ext uri="{FF2B5EF4-FFF2-40B4-BE49-F238E27FC236}">
                <a16:creationId xmlns:a16="http://schemas.microsoft.com/office/drawing/2014/main" id="{D41D9F2B-E595-4E34-9B04-543F7B1785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947956"/>
            <a:ext cx="7766936" cy="4199777"/>
          </a:xfrm>
        </p:spPr>
        <p:txBody>
          <a:bodyPr>
            <a:norm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u="sng" dirty="0">
                <a:latin typeface="Arial" panose="020B0604020202020204" pitchFamily="34" charset="0"/>
                <a:cs typeface="Arial" panose="020B0604020202020204" pitchFamily="34" charset="0"/>
              </a:rPr>
              <a:t>Moderní dějiny a komunikace v cizím jazyce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– inspirováno ZŠ Trhové Sviny, kde každoročně žáci 9. ročníků v měsíci květnu jezdí do Mauthausenu. Předchází seznámení s událostmi doby druhé světové války v dějepisu, literatuře, cizím jazyce. Pro potřeby projektu je třeba upravit cíl výjezdu na území ČR – Lidice, Terezín; </a:t>
            </a:r>
            <a:endParaRPr lang="cs-CZ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u="sng" dirty="0">
                <a:latin typeface="Arial" panose="020B0604020202020204" pitchFamily="34" charset="0"/>
                <a:cs typeface="Arial" panose="020B0604020202020204" pitchFamily="34" charset="0"/>
              </a:rPr>
              <a:t>Projektové dny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 – možno realizovat vlastními silami (stejný program ve 3 ZŠ) nebo využít zpracovaný výukový program „Ovoce“ (více </a:t>
            </a:r>
            <a:r>
              <a:rPr lang="cs-CZ" sz="1600" dirty="0" err="1">
                <a:latin typeface="Arial" panose="020B0604020202020204" pitchFamily="34" charset="0"/>
                <a:cs typeface="Arial" panose="020B0604020202020204" pitchFamily="34" charset="0"/>
              </a:rPr>
              <a:t>info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 Z. Guthová) nebo zapojit organizaci „Věda nás baví“ – projektové dny na míru ve škole;</a:t>
            </a:r>
            <a:endParaRPr lang="cs-CZ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u="sng" dirty="0">
                <a:latin typeface="Arial" panose="020B0604020202020204" pitchFamily="34" charset="0"/>
                <a:cs typeface="Arial" panose="020B0604020202020204" pitchFamily="34" charset="0"/>
              </a:rPr>
              <a:t>Podpora rozvoje školních časopisů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u="sng" dirty="0">
                <a:latin typeface="Arial" panose="020B0604020202020204" pitchFamily="34" charset="0"/>
                <a:cs typeface="Arial" panose="020B0604020202020204" pitchFamily="34" charset="0"/>
              </a:rPr>
              <a:t>Čtenářská gramotnost v městských knihovnách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 – besedy v knihovnách</a:t>
            </a:r>
            <a:endParaRPr lang="cs-CZ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u="sng" dirty="0">
                <a:latin typeface="Arial" panose="020B0604020202020204" pitchFamily="34" charset="0"/>
                <a:cs typeface="Arial" panose="020B0604020202020204" pitchFamily="34" charset="0"/>
              </a:rPr>
              <a:t>Poznej svůj region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 – v prvním kroku se jedná o zapojení učitelů, cílem je rozšíření povědomosti žáků o místních historických, kulturních, řemeslných a přírodních aktivitách.  </a:t>
            </a:r>
            <a:endParaRPr lang="cs-CZ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80075D2-BEB1-4FE7-B7E7-6C19B4643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            MAP II pro ORP Trhové Sviny</a:t>
            </a:r>
          </a:p>
          <a:p>
            <a:r>
              <a:rPr lang="cs-CZ" dirty="0"/>
              <a:t>            CZ.02.3.68/0.0/0.0/17_047/0008633</a:t>
            </a:r>
          </a:p>
        </p:txBody>
      </p:sp>
      <p:pic>
        <p:nvPicPr>
          <p:cNvPr id="1026" name="Obrázek 4">
            <a:extLst>
              <a:ext uri="{FF2B5EF4-FFF2-40B4-BE49-F238E27FC236}">
                <a16:creationId xmlns:a16="http://schemas.microsoft.com/office/drawing/2014/main" id="{BBEB52EC-008C-4CBA-8A7E-CBC7656AD2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977" y="5829300"/>
            <a:ext cx="46101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40450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dnadpis 6">
            <a:extLst>
              <a:ext uri="{FF2B5EF4-FFF2-40B4-BE49-F238E27FC236}">
                <a16:creationId xmlns:a16="http://schemas.microsoft.com/office/drawing/2014/main" id="{D41D9F2B-E595-4E34-9B04-543F7B1785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889233"/>
            <a:ext cx="7766936" cy="4258499"/>
          </a:xfrm>
        </p:spPr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u="sng" dirty="0">
                <a:latin typeface="Arial" panose="020B0604020202020204" pitchFamily="34" charset="0"/>
                <a:cs typeface="Arial" panose="020B0604020202020204" pitchFamily="34" charset="0"/>
              </a:rPr>
              <a:t>Výměna zkušeností mezi MŠ, ZŠ a ZUŠ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 – aktivní zapojení učitelů ZUŠ do života škol, domluveno v ZUŠ Trhové Sviny (?);</a:t>
            </a:r>
            <a:endParaRPr lang="cs-CZ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u="sng" dirty="0">
                <a:latin typeface="Arial" panose="020B0604020202020204" pitchFamily="34" charset="0"/>
                <a:cs typeface="Arial" panose="020B0604020202020204" pitchFamily="34" charset="0"/>
              </a:rPr>
              <a:t>Pokusy v chemii, fyzice a přírodopisu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 – mimoškolní činnost, seznámení se s chemickými, fyzikálními a biologickými principy na základě jednoduchých pokusů;</a:t>
            </a:r>
            <a:endParaRPr lang="cs-CZ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u="sng" dirty="0">
                <a:latin typeface="Arial" panose="020B0604020202020204" pitchFamily="34" charset="0"/>
                <a:cs typeface="Arial" panose="020B0604020202020204" pitchFamily="34" charset="0"/>
              </a:rPr>
              <a:t>Stavíme, hrajeme, děláme pokusy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 – mimoškolní aktivita, rozvoj polytechnických dovedností žáků škol formou práce se stavebnicemi (jednoduché pokusy);</a:t>
            </a:r>
            <a:endParaRPr lang="cs-CZ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cs-CZ" u="sng" dirty="0">
                <a:latin typeface="Arial" panose="020B0604020202020204" pitchFamily="34" charset="0"/>
                <a:cs typeface="Arial" panose="020B0604020202020204" pitchFamily="34" charset="0"/>
              </a:rPr>
              <a:t>Spolupráce neformálních vzdělavatelů v regionu se školami</a:t>
            </a:r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 – realizace workshopů a seminářů pro neformální vzdělavatele s cílem zvyšování kvality neformálního vzdělávání. Spolupráce při pořádání kroužků ve školách a příměstských táborů.</a:t>
            </a:r>
          </a:p>
          <a:p>
            <a:pPr algn="l"/>
            <a:endParaRPr lang="cs-CZ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80075D2-BEB1-4FE7-B7E7-6C19B4643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            MAP II pro ORP Trhové Sviny</a:t>
            </a:r>
          </a:p>
          <a:p>
            <a:r>
              <a:rPr lang="cs-CZ" dirty="0"/>
              <a:t>            CZ.02.3.68/0.0/0.0/17_047/0008633</a:t>
            </a:r>
          </a:p>
        </p:txBody>
      </p:sp>
      <p:pic>
        <p:nvPicPr>
          <p:cNvPr id="1026" name="Obrázek 4">
            <a:extLst>
              <a:ext uri="{FF2B5EF4-FFF2-40B4-BE49-F238E27FC236}">
                <a16:creationId xmlns:a16="http://schemas.microsoft.com/office/drawing/2014/main" id="{BBEB52EC-008C-4CBA-8A7E-CBC7656AD2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977" y="5829300"/>
            <a:ext cx="46101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7580206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362</TotalTime>
  <Words>1141</Words>
  <Application>Microsoft Office PowerPoint</Application>
  <PresentationFormat>Širokoúhlá obrazovka</PresentationFormat>
  <Paragraphs>109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8" baseType="lpstr">
      <vt:lpstr>Arial</vt:lpstr>
      <vt:lpstr>Calibri</vt:lpstr>
      <vt:lpstr>Trebuchet MS</vt:lpstr>
      <vt:lpstr>Wingdings 3</vt:lpstr>
      <vt:lpstr>Fazeta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Lenka Pytelková</dc:creator>
  <cp:lastModifiedBy>Spravce</cp:lastModifiedBy>
  <cp:revision>22</cp:revision>
  <dcterms:created xsi:type="dcterms:W3CDTF">2018-05-30T07:19:53Z</dcterms:created>
  <dcterms:modified xsi:type="dcterms:W3CDTF">2018-06-05T08:15:41Z</dcterms:modified>
</cp:coreProperties>
</file>