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314" r:id="rId2"/>
    <p:sldId id="256" r:id="rId3"/>
    <p:sldId id="313" r:id="rId4"/>
    <p:sldId id="286" r:id="rId5"/>
    <p:sldId id="283" r:id="rId6"/>
    <p:sldId id="282" r:id="rId7"/>
    <p:sldId id="273" r:id="rId8"/>
    <p:sldId id="267" r:id="rId9"/>
    <p:sldId id="265" r:id="rId10"/>
    <p:sldId id="298" r:id="rId11"/>
    <p:sldId id="299" r:id="rId12"/>
    <p:sldId id="300" r:id="rId13"/>
    <p:sldId id="301" r:id="rId14"/>
    <p:sldId id="302" r:id="rId15"/>
    <p:sldId id="303" r:id="rId16"/>
    <p:sldId id="304" r:id="rId17"/>
    <p:sldId id="305" r:id="rId18"/>
    <p:sldId id="306" r:id="rId19"/>
    <p:sldId id="307" r:id="rId20"/>
    <p:sldId id="308" r:id="rId21"/>
    <p:sldId id="309" r:id="rId22"/>
    <p:sldId id="310" r:id="rId23"/>
    <p:sldId id="311" r:id="rId2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022A9F-FD58-48A4-A992-0E482246E53C}" type="datetimeFigureOut">
              <a:rPr lang="cs-CZ" smtClean="0"/>
              <a:pPr/>
              <a:t>6.6.2017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0624EA-B2FB-4A19-9554-0FE6674A0977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0624EA-B2FB-4A19-9554-0FE6674A0977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9B68D-C7F4-4CF8-946B-B1FD7C962E02}" type="datetimeFigureOut">
              <a:rPr lang="cs-CZ" smtClean="0"/>
              <a:pPr/>
              <a:t>6.6.2017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C653E-C60A-4C59-AE3D-D4BA35F8946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9B68D-C7F4-4CF8-946B-B1FD7C962E02}" type="datetimeFigureOut">
              <a:rPr lang="cs-CZ" smtClean="0"/>
              <a:pPr/>
              <a:t>6.6.2017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C653E-C60A-4C59-AE3D-D4BA35F8946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9B68D-C7F4-4CF8-946B-B1FD7C962E02}" type="datetimeFigureOut">
              <a:rPr lang="cs-CZ" smtClean="0"/>
              <a:pPr/>
              <a:t>6.6.2017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C653E-C60A-4C59-AE3D-D4BA35F8946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9B68D-C7F4-4CF8-946B-B1FD7C962E02}" type="datetimeFigureOut">
              <a:rPr lang="cs-CZ" smtClean="0"/>
              <a:pPr/>
              <a:t>6.6.2017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C653E-C60A-4C59-AE3D-D4BA35F8946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9B68D-C7F4-4CF8-946B-B1FD7C962E02}" type="datetimeFigureOut">
              <a:rPr lang="cs-CZ" smtClean="0"/>
              <a:pPr/>
              <a:t>6.6.2017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C653E-C60A-4C59-AE3D-D4BA35F8946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9B68D-C7F4-4CF8-946B-B1FD7C962E02}" type="datetimeFigureOut">
              <a:rPr lang="cs-CZ" smtClean="0"/>
              <a:pPr/>
              <a:t>6.6.2017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C653E-C60A-4C59-AE3D-D4BA35F8946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9B68D-C7F4-4CF8-946B-B1FD7C962E02}" type="datetimeFigureOut">
              <a:rPr lang="cs-CZ" smtClean="0"/>
              <a:pPr/>
              <a:t>6.6.2017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C653E-C60A-4C59-AE3D-D4BA35F8946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9B68D-C7F4-4CF8-946B-B1FD7C962E02}" type="datetimeFigureOut">
              <a:rPr lang="cs-CZ" smtClean="0"/>
              <a:pPr/>
              <a:t>6.6.2017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C653E-C60A-4C59-AE3D-D4BA35F8946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9B68D-C7F4-4CF8-946B-B1FD7C962E02}" type="datetimeFigureOut">
              <a:rPr lang="cs-CZ" smtClean="0"/>
              <a:pPr/>
              <a:t>6.6.2017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C653E-C60A-4C59-AE3D-D4BA35F8946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9B68D-C7F4-4CF8-946B-B1FD7C962E02}" type="datetimeFigureOut">
              <a:rPr lang="cs-CZ" smtClean="0"/>
              <a:pPr/>
              <a:t>6.6.2017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C653E-C60A-4C59-AE3D-D4BA35F8946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9B68D-C7F4-4CF8-946B-B1FD7C962E02}" type="datetimeFigureOut">
              <a:rPr lang="cs-CZ" smtClean="0"/>
              <a:pPr/>
              <a:t>6.6.2017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C653E-C60A-4C59-AE3D-D4BA35F8946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19B68D-C7F4-4CF8-946B-B1FD7C962E02}" type="datetimeFigureOut">
              <a:rPr lang="cs-CZ" smtClean="0"/>
              <a:pPr/>
              <a:t>6.6.2017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C653E-C60A-4C59-AE3D-D4BA35F8946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1"/>
            <a:ext cx="7427168" cy="2548880"/>
          </a:xfrm>
        </p:spPr>
        <p:txBody>
          <a:bodyPr>
            <a:normAutofit/>
          </a:bodyPr>
          <a:lstStyle/>
          <a:p>
            <a:r>
              <a:rPr lang="cs-CZ" sz="1600" dirty="0" smtClean="0"/>
              <a:t>Materiály poskytnuté lektorem PhDr. Milošem Benešem</a:t>
            </a:r>
          </a:p>
          <a:p>
            <a:r>
              <a:rPr lang="cs-CZ" sz="1600" dirty="0" smtClean="0"/>
              <a:t>Kariérní řád – jedná se o </a:t>
            </a:r>
            <a:r>
              <a:rPr lang="cs-CZ" sz="1600" smtClean="0"/>
              <a:t>neschválený </a:t>
            </a:r>
            <a:r>
              <a:rPr lang="cs-CZ" sz="1600" smtClean="0"/>
              <a:t>návrh znění </a:t>
            </a:r>
            <a:r>
              <a:rPr lang="cs-CZ" sz="1600" smtClean="0"/>
              <a:t>(červen 2017) !!!</a:t>
            </a:r>
            <a:endParaRPr lang="cs-CZ" sz="1600" dirty="0"/>
          </a:p>
        </p:txBody>
      </p:sp>
      <p:pic>
        <p:nvPicPr>
          <p:cNvPr id="4" name="Obrázek 3"/>
          <p:cNvPicPr/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99792" y="332656"/>
            <a:ext cx="3960440" cy="10081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4536504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cs-CZ" sz="5400" b="1" dirty="0" smtClean="0"/>
              <a:t>Další vzdělávání pedagogických  pracovníků a kariérní řád</a:t>
            </a:r>
            <a:endParaRPr lang="cs-CZ" sz="54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 flipV="1">
            <a:off x="1331640" y="5373215"/>
            <a:ext cx="6408712" cy="45719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 fontScale="25000" lnSpcReduction="20000"/>
          </a:bodyPr>
          <a:lstStyle/>
          <a:p>
            <a:endParaRPr lang="cs-CZ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cs-CZ" sz="3100" b="1" dirty="0" smtClean="0"/>
              <a:t/>
            </a:r>
            <a:br>
              <a:rPr lang="cs-CZ" sz="3100" b="1" dirty="0" smtClean="0"/>
            </a:br>
            <a:r>
              <a:rPr lang="cs-CZ" sz="3100" b="1" dirty="0" smtClean="0"/>
              <a:t>Další vzdělávání pedagogických pracovníků</a:t>
            </a: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sz="2000" b="1" dirty="0" smtClean="0"/>
              <a:t>Profesní rozvoj</a:t>
            </a:r>
            <a:br>
              <a:rPr lang="cs-CZ" sz="2000" b="1" dirty="0" smtClean="0"/>
            </a:br>
            <a:r>
              <a:rPr lang="cs-CZ" sz="2000" b="1" dirty="0" smtClean="0"/>
              <a:t>                                                      </a:t>
            </a:r>
            <a:r>
              <a:rPr lang="cs-CZ" sz="2000" dirty="0" smtClean="0"/>
              <a:t>(od 1.9.2017)                                              § 24</a:t>
            </a:r>
            <a:r>
              <a:rPr lang="cs-CZ" sz="3600" dirty="0" smtClean="0"/>
              <a:t/>
            </a:r>
            <a:br>
              <a:rPr lang="cs-CZ" sz="3600" dirty="0" smtClean="0"/>
            </a:br>
            <a:r>
              <a:rPr lang="cs-CZ" b="1" dirty="0" smtClean="0"/>
              <a:t>                                 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bg2">
              <a:lumMod val="90000"/>
            </a:schemeClr>
          </a:solidFill>
        </p:spPr>
        <p:txBody>
          <a:bodyPr>
            <a:normAutofit fontScale="77500" lnSpcReduction="20000"/>
          </a:bodyPr>
          <a:lstStyle/>
          <a:p>
            <a:r>
              <a:rPr lang="cs-CZ" sz="3600" b="1" dirty="0" smtClean="0"/>
              <a:t>Ředitel </a:t>
            </a:r>
            <a:r>
              <a:rPr lang="cs-CZ" sz="3600" dirty="0" smtClean="0"/>
              <a:t>- </a:t>
            </a:r>
            <a:r>
              <a:rPr lang="cs-CZ" sz="3600" dirty="0" smtClean="0">
                <a:solidFill>
                  <a:srgbClr val="00B050"/>
                </a:solidFill>
              </a:rPr>
              <a:t>plán profesního rozvoje školy </a:t>
            </a:r>
            <a:r>
              <a:rPr lang="cs-CZ" sz="3600" dirty="0" smtClean="0"/>
              <a:t>( na </a:t>
            </a:r>
            <a:r>
              <a:rPr lang="cs-CZ" sz="3600" dirty="0" err="1" smtClean="0"/>
              <a:t>max</a:t>
            </a:r>
            <a:r>
              <a:rPr lang="cs-CZ" sz="3600" dirty="0" smtClean="0"/>
              <a:t> 6 let)</a:t>
            </a:r>
          </a:p>
          <a:p>
            <a:pPr>
              <a:buNone/>
            </a:pPr>
            <a:r>
              <a:rPr lang="cs-CZ" sz="3600" dirty="0" smtClean="0"/>
              <a:t>                     (</a:t>
            </a:r>
            <a:r>
              <a:rPr lang="cs-CZ" sz="2800" i="1" dirty="0" smtClean="0"/>
              <a:t>projedná s odbory</a:t>
            </a:r>
            <a:r>
              <a:rPr lang="cs-CZ" sz="2800" dirty="0" smtClean="0"/>
              <a:t>) </a:t>
            </a:r>
          </a:p>
          <a:p>
            <a:r>
              <a:rPr lang="cs-CZ" sz="3600" b="1" dirty="0" smtClean="0"/>
              <a:t>Učitel  </a:t>
            </a:r>
            <a:r>
              <a:rPr lang="cs-CZ" sz="3600" dirty="0" smtClean="0"/>
              <a:t> - </a:t>
            </a:r>
            <a:r>
              <a:rPr lang="cs-CZ" sz="3600" dirty="0" smtClean="0">
                <a:solidFill>
                  <a:srgbClr val="00B050"/>
                </a:solidFill>
              </a:rPr>
              <a:t>osobní plán profesního rozvoje </a:t>
            </a:r>
            <a:r>
              <a:rPr lang="cs-CZ" sz="3600" dirty="0" smtClean="0"/>
              <a:t>( na 12 </a:t>
            </a:r>
            <a:r>
              <a:rPr lang="cs-CZ" sz="3600" dirty="0" err="1" smtClean="0"/>
              <a:t>měs</a:t>
            </a:r>
            <a:r>
              <a:rPr lang="cs-CZ" sz="3600" dirty="0" smtClean="0"/>
              <a:t>.)</a:t>
            </a:r>
          </a:p>
          <a:p>
            <a:pPr>
              <a:buNone/>
            </a:pPr>
            <a:r>
              <a:rPr lang="cs-CZ" sz="3600" dirty="0" smtClean="0"/>
              <a:t>                      </a:t>
            </a:r>
            <a:r>
              <a:rPr lang="cs-CZ" u="sng" dirty="0" smtClean="0"/>
              <a:t>část povinná </a:t>
            </a:r>
            <a:r>
              <a:rPr lang="cs-CZ" dirty="0" smtClean="0"/>
              <a:t>=  prohlubování kvalifikace</a:t>
            </a:r>
          </a:p>
          <a:p>
            <a:pPr>
              <a:buNone/>
            </a:pPr>
            <a:r>
              <a:rPr lang="cs-CZ" dirty="0" smtClean="0"/>
              <a:t>                                                           ( </a:t>
            </a:r>
            <a:r>
              <a:rPr lang="cs-CZ" sz="2800" i="1" dirty="0" smtClean="0"/>
              <a:t>určí ředitel</a:t>
            </a:r>
            <a:r>
              <a:rPr lang="cs-CZ" dirty="0" smtClean="0"/>
              <a:t>)</a:t>
            </a:r>
          </a:p>
          <a:p>
            <a:pPr>
              <a:buNone/>
            </a:pPr>
            <a:r>
              <a:rPr lang="cs-CZ" dirty="0" smtClean="0"/>
              <a:t>                          </a:t>
            </a:r>
            <a:r>
              <a:rPr lang="cs-CZ" u="sng" dirty="0" smtClean="0"/>
              <a:t>část fakultativní </a:t>
            </a:r>
            <a:r>
              <a:rPr lang="cs-CZ" dirty="0" smtClean="0"/>
              <a:t>=  individuální cíle                                                  </a:t>
            </a:r>
          </a:p>
          <a:p>
            <a:pPr>
              <a:buNone/>
            </a:pPr>
            <a:r>
              <a:rPr lang="cs-CZ" dirty="0" smtClean="0"/>
              <a:t>                                                           ( </a:t>
            </a:r>
            <a:r>
              <a:rPr lang="cs-CZ" sz="2800" i="1" dirty="0" smtClean="0"/>
              <a:t>učitel projedná s ředitelem</a:t>
            </a:r>
            <a:r>
              <a:rPr lang="cs-CZ" dirty="0" smtClean="0"/>
              <a:t>)</a:t>
            </a:r>
          </a:p>
          <a:p>
            <a:endParaRPr lang="cs-CZ" dirty="0" smtClean="0"/>
          </a:p>
          <a:p>
            <a:endParaRPr lang="cs-CZ" dirty="0" smtClean="0"/>
          </a:p>
          <a:p>
            <a:pPr>
              <a:buNone/>
            </a:pPr>
            <a:r>
              <a:rPr lang="cs-CZ" sz="2300" i="1" dirty="0" smtClean="0"/>
              <a:t>      Pozn.: nedělá se je-li PP kratší 12 </a:t>
            </a:r>
            <a:r>
              <a:rPr lang="cs-CZ" sz="2300" i="1" dirty="0" err="1" smtClean="0"/>
              <a:t>měs</a:t>
            </a:r>
            <a:r>
              <a:rPr lang="cs-CZ" sz="2300" i="1" dirty="0" smtClean="0"/>
              <a:t>., nebo týdenní pracovní doba  nepřesahuje  </a:t>
            </a:r>
          </a:p>
          <a:p>
            <a:pPr>
              <a:buNone/>
            </a:pPr>
            <a:r>
              <a:rPr lang="cs-CZ" sz="2300" i="1" dirty="0" smtClean="0"/>
              <a:t>                  polovinu stanovené  týdenní pracovní doby  (vyjma by o to sám požádal)</a:t>
            </a:r>
            <a:endParaRPr lang="cs-CZ" sz="2300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892</TotalTime>
  <Words>112</Words>
  <Application>Microsoft Office PowerPoint</Application>
  <PresentationFormat>Předvádění na obrazovce (4:3)</PresentationFormat>
  <Paragraphs>16</Paragraphs>
  <Slides>23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4" baseType="lpstr">
      <vt:lpstr>Motiv sady Office</vt:lpstr>
      <vt:lpstr>Snímek 1</vt:lpstr>
      <vt:lpstr>Další vzdělávání pedagogických  pracovníků a kariérní řád</vt:lpstr>
      <vt:lpstr> Další vzdělávání pedagogických pracovníků Profesní rozvoj                                                       (od 1.9.2017)                                              § 24                                   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Snímek 14</vt:lpstr>
      <vt:lpstr>Snímek 15</vt:lpstr>
      <vt:lpstr>Snímek 16</vt:lpstr>
      <vt:lpstr>Snímek 17</vt:lpstr>
      <vt:lpstr>Snímek 18</vt:lpstr>
      <vt:lpstr>Snímek 19</vt:lpstr>
      <vt:lpstr>Snímek 20</vt:lpstr>
      <vt:lpstr>Snímek 21</vt:lpstr>
      <vt:lpstr>Snímek 22</vt:lpstr>
      <vt:lpstr>Snímek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Právní postavení pedagogického pracovníka a vedoucího pedagogického pracovníka</dc:title>
  <dc:creator>milben</dc:creator>
  <cp:lastModifiedBy>uzivatel</cp:lastModifiedBy>
  <cp:revision>121</cp:revision>
  <dcterms:created xsi:type="dcterms:W3CDTF">2015-10-21T13:51:42Z</dcterms:created>
  <dcterms:modified xsi:type="dcterms:W3CDTF">2017-06-06T09:18:43Z</dcterms:modified>
</cp:coreProperties>
</file>